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72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9" r:id="rId15"/>
    <p:sldId id="268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38" r:id="rId28"/>
    <p:sldId id="282" r:id="rId29"/>
    <p:sldId id="283" r:id="rId30"/>
    <p:sldId id="284" r:id="rId31"/>
    <p:sldId id="297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8" r:id="rId42"/>
    <p:sldId id="299" r:id="rId43"/>
    <p:sldId id="300" r:id="rId44"/>
    <p:sldId id="311" r:id="rId45"/>
    <p:sldId id="312" r:id="rId46"/>
    <p:sldId id="336" r:id="rId47"/>
    <p:sldId id="313" r:id="rId48"/>
    <p:sldId id="314" r:id="rId49"/>
    <p:sldId id="315" r:id="rId50"/>
    <p:sldId id="316" r:id="rId51"/>
    <p:sldId id="317" r:id="rId52"/>
    <p:sldId id="318" r:id="rId53"/>
    <p:sldId id="339" r:id="rId54"/>
    <p:sldId id="319" r:id="rId55"/>
    <p:sldId id="320" r:id="rId56"/>
    <p:sldId id="321" r:id="rId57"/>
    <p:sldId id="322" r:id="rId58"/>
    <p:sldId id="323" r:id="rId59"/>
    <p:sldId id="337" r:id="rId60"/>
    <p:sldId id="324" r:id="rId61"/>
    <p:sldId id="325" r:id="rId62"/>
    <p:sldId id="326" r:id="rId63"/>
    <p:sldId id="327" r:id="rId64"/>
    <p:sldId id="328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09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2"/>
  </p:normalViewPr>
  <p:slideViewPr>
    <p:cSldViewPr snapToGrid="0" snapToObjects="1"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935DB1-1325-46D9-B62E-4318B16240FC}" type="doc">
      <dgm:prSet loTypeId="urn:microsoft.com/office/officeart/2005/8/layout/cycle3" loCatId="cycle" qsTypeId="urn:microsoft.com/office/officeart/2005/8/quickstyle/simple2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05962294-899B-4DEF-9E17-575F3911D7F3}">
      <dgm:prSet/>
      <dgm:spPr/>
      <dgm:t>
        <a:bodyPr/>
        <a:lstStyle/>
        <a:p>
          <a:r>
            <a:rPr lang="pt-BR"/>
            <a:t>Generative Models</a:t>
          </a:r>
          <a:endParaRPr lang="en-US"/>
        </a:p>
      </dgm:t>
    </dgm:pt>
    <dgm:pt modelId="{EB3B19D3-1D65-4259-9EF9-12B5385D13E8}" type="parTrans" cxnId="{7862168B-40F5-49AC-BB68-5888819B2238}">
      <dgm:prSet/>
      <dgm:spPr/>
      <dgm:t>
        <a:bodyPr/>
        <a:lstStyle/>
        <a:p>
          <a:endParaRPr lang="en-US"/>
        </a:p>
      </dgm:t>
    </dgm:pt>
    <dgm:pt modelId="{CDA84811-6FE4-4765-B4EA-EA1DF7F09B81}" type="sibTrans" cxnId="{7862168B-40F5-49AC-BB68-5888819B2238}">
      <dgm:prSet/>
      <dgm:spPr/>
      <dgm:t>
        <a:bodyPr/>
        <a:lstStyle/>
        <a:p>
          <a:endParaRPr lang="en-US"/>
        </a:p>
      </dgm:t>
    </dgm:pt>
    <dgm:pt modelId="{B19F2227-FD3E-4380-BD84-E4C660251D30}">
      <dgm:prSet/>
      <dgm:spPr/>
      <dgm:t>
        <a:bodyPr/>
        <a:lstStyle/>
        <a:p>
          <a:r>
            <a:rPr lang="pt-BR"/>
            <a:t>Discriminative Models</a:t>
          </a:r>
          <a:endParaRPr lang="en-US"/>
        </a:p>
      </dgm:t>
    </dgm:pt>
    <dgm:pt modelId="{1F649AA3-660C-4020-A9F0-7009EB1DAA52}" type="parTrans" cxnId="{46FD5F76-BD35-4FB3-BE8F-9F26C297AED9}">
      <dgm:prSet/>
      <dgm:spPr/>
      <dgm:t>
        <a:bodyPr/>
        <a:lstStyle/>
        <a:p>
          <a:endParaRPr lang="en-US"/>
        </a:p>
      </dgm:t>
    </dgm:pt>
    <dgm:pt modelId="{D2D59789-8B55-4634-BF60-8C59BC87DCD5}" type="sibTrans" cxnId="{46FD5F76-BD35-4FB3-BE8F-9F26C297AED9}">
      <dgm:prSet/>
      <dgm:spPr/>
      <dgm:t>
        <a:bodyPr/>
        <a:lstStyle/>
        <a:p>
          <a:endParaRPr lang="en-US"/>
        </a:p>
      </dgm:t>
    </dgm:pt>
    <dgm:pt modelId="{11A1A6CC-DD72-4692-B232-282D26B71FE2}">
      <dgm:prSet/>
      <dgm:spPr/>
      <dgm:t>
        <a:bodyPr/>
        <a:lstStyle/>
        <a:p>
          <a:r>
            <a:rPr lang="pt-BR"/>
            <a:t>Game Theory</a:t>
          </a:r>
          <a:endParaRPr lang="en-US"/>
        </a:p>
      </dgm:t>
    </dgm:pt>
    <dgm:pt modelId="{12164F7F-B7ED-4BBE-837D-3D22AD1F3CD8}" type="parTrans" cxnId="{22489B8C-D1B1-45FF-B865-FAFEA48C3FD1}">
      <dgm:prSet/>
      <dgm:spPr/>
      <dgm:t>
        <a:bodyPr/>
        <a:lstStyle/>
        <a:p>
          <a:endParaRPr lang="en-US"/>
        </a:p>
      </dgm:t>
    </dgm:pt>
    <dgm:pt modelId="{0DAE64CC-A971-471D-814F-1F860C932F0A}" type="sibTrans" cxnId="{22489B8C-D1B1-45FF-B865-FAFEA48C3FD1}">
      <dgm:prSet/>
      <dgm:spPr/>
      <dgm:t>
        <a:bodyPr/>
        <a:lstStyle/>
        <a:p>
          <a:endParaRPr lang="en-US"/>
        </a:p>
      </dgm:t>
    </dgm:pt>
    <dgm:pt modelId="{933CE1F9-363C-445B-AF43-60AF397DAC9A}">
      <dgm:prSet/>
      <dgm:spPr/>
      <dgm:t>
        <a:bodyPr/>
        <a:lstStyle/>
        <a:p>
          <a:r>
            <a:rPr lang="pt-BR"/>
            <a:t>Prisoner’s Dillemma</a:t>
          </a:r>
          <a:endParaRPr lang="en-US"/>
        </a:p>
      </dgm:t>
    </dgm:pt>
    <dgm:pt modelId="{BD38F348-C9C5-44CA-AD9B-2E6E632E391F}" type="parTrans" cxnId="{9338BD53-2405-43B8-AA4B-C9BB9B16D538}">
      <dgm:prSet/>
      <dgm:spPr/>
      <dgm:t>
        <a:bodyPr/>
        <a:lstStyle/>
        <a:p>
          <a:endParaRPr lang="en-US"/>
        </a:p>
      </dgm:t>
    </dgm:pt>
    <dgm:pt modelId="{F9571817-0902-4B10-BB96-65FAE7624697}" type="sibTrans" cxnId="{9338BD53-2405-43B8-AA4B-C9BB9B16D538}">
      <dgm:prSet/>
      <dgm:spPr/>
      <dgm:t>
        <a:bodyPr/>
        <a:lstStyle/>
        <a:p>
          <a:endParaRPr lang="en-US"/>
        </a:p>
      </dgm:t>
    </dgm:pt>
    <dgm:pt modelId="{9D9756EF-A147-4ACC-B92A-66CCE59E1446}">
      <dgm:prSet/>
      <dgm:spPr/>
      <dgm:t>
        <a:bodyPr/>
        <a:lstStyle/>
        <a:p>
          <a:r>
            <a:rPr lang="pt-BR"/>
            <a:t>Nash Equilibrium</a:t>
          </a:r>
          <a:endParaRPr lang="en-US"/>
        </a:p>
      </dgm:t>
    </dgm:pt>
    <dgm:pt modelId="{5C2AFEC5-E02D-40FD-A95A-AC447393AC9B}" type="parTrans" cxnId="{9ACD5A8A-AFBB-43C5-B718-4CBB203D14B5}">
      <dgm:prSet/>
      <dgm:spPr/>
      <dgm:t>
        <a:bodyPr/>
        <a:lstStyle/>
        <a:p>
          <a:endParaRPr lang="en-US"/>
        </a:p>
      </dgm:t>
    </dgm:pt>
    <dgm:pt modelId="{C4CD0DC0-FB1D-4C30-B848-A8C875C5C622}" type="sibTrans" cxnId="{9ACD5A8A-AFBB-43C5-B718-4CBB203D14B5}">
      <dgm:prSet/>
      <dgm:spPr/>
      <dgm:t>
        <a:bodyPr/>
        <a:lstStyle/>
        <a:p>
          <a:endParaRPr lang="en-US"/>
        </a:p>
      </dgm:t>
    </dgm:pt>
    <dgm:pt modelId="{277A68F7-F65B-4B38-91DB-DE244AF1F62E}">
      <dgm:prSet/>
      <dgm:spPr/>
      <dgm:t>
        <a:bodyPr/>
        <a:lstStyle/>
        <a:p>
          <a:r>
            <a:rPr lang="pt-BR"/>
            <a:t>Rational choice</a:t>
          </a:r>
          <a:endParaRPr lang="en-US"/>
        </a:p>
      </dgm:t>
    </dgm:pt>
    <dgm:pt modelId="{F0AF1C03-1378-4D33-AF93-C88823C72228}" type="parTrans" cxnId="{737351FE-412A-4E1A-9E6E-FBC50B351FDE}">
      <dgm:prSet/>
      <dgm:spPr/>
      <dgm:t>
        <a:bodyPr/>
        <a:lstStyle/>
        <a:p>
          <a:endParaRPr lang="en-US"/>
        </a:p>
      </dgm:t>
    </dgm:pt>
    <dgm:pt modelId="{D13947ED-547F-4963-BDB1-735E3B99B763}" type="sibTrans" cxnId="{737351FE-412A-4E1A-9E6E-FBC50B351FDE}">
      <dgm:prSet/>
      <dgm:spPr/>
      <dgm:t>
        <a:bodyPr/>
        <a:lstStyle/>
        <a:p>
          <a:endParaRPr lang="en-US"/>
        </a:p>
      </dgm:t>
    </dgm:pt>
    <dgm:pt modelId="{24D8A2DB-8036-4AFF-B1D2-58D1FA996342}">
      <dgm:prSet/>
      <dgm:spPr/>
      <dgm:t>
        <a:bodyPr/>
        <a:lstStyle/>
        <a:p>
          <a:r>
            <a:rPr lang="pt-BR"/>
            <a:t>Bounded Rationality</a:t>
          </a:r>
          <a:endParaRPr lang="en-US"/>
        </a:p>
      </dgm:t>
    </dgm:pt>
    <dgm:pt modelId="{BBD56487-3A5D-44D6-A9C3-C4ABCA481FAB}" type="parTrans" cxnId="{13F682C7-4D08-4C5D-ABBC-6BD81678FA32}">
      <dgm:prSet/>
      <dgm:spPr/>
      <dgm:t>
        <a:bodyPr/>
        <a:lstStyle/>
        <a:p>
          <a:endParaRPr lang="en-US"/>
        </a:p>
      </dgm:t>
    </dgm:pt>
    <dgm:pt modelId="{DE51DAC0-ABFC-4E01-B82B-1027278C46D8}" type="sibTrans" cxnId="{13F682C7-4D08-4C5D-ABBC-6BD81678FA32}">
      <dgm:prSet/>
      <dgm:spPr/>
      <dgm:t>
        <a:bodyPr/>
        <a:lstStyle/>
        <a:p>
          <a:endParaRPr lang="en-US"/>
        </a:p>
      </dgm:t>
    </dgm:pt>
    <dgm:pt modelId="{03356346-A962-4489-B57A-A756B9411CDA}">
      <dgm:prSet/>
      <dgm:spPr/>
      <dgm:t>
        <a:bodyPr/>
        <a:lstStyle/>
        <a:p>
          <a:r>
            <a:rPr lang="pt-BR"/>
            <a:t>Non cooperative Game</a:t>
          </a:r>
          <a:endParaRPr lang="en-US"/>
        </a:p>
      </dgm:t>
    </dgm:pt>
    <dgm:pt modelId="{A741AC89-4D8D-4E0C-B6DA-C678EC467BBC}" type="parTrans" cxnId="{62952048-F9AF-4F88-B907-7DE373045484}">
      <dgm:prSet/>
      <dgm:spPr/>
      <dgm:t>
        <a:bodyPr/>
        <a:lstStyle/>
        <a:p>
          <a:endParaRPr lang="en-US"/>
        </a:p>
      </dgm:t>
    </dgm:pt>
    <dgm:pt modelId="{70990D85-F98D-4A14-ACE2-32B0342B3777}" type="sibTrans" cxnId="{62952048-F9AF-4F88-B907-7DE373045484}">
      <dgm:prSet/>
      <dgm:spPr/>
      <dgm:t>
        <a:bodyPr/>
        <a:lstStyle/>
        <a:p>
          <a:endParaRPr lang="en-US"/>
        </a:p>
      </dgm:t>
    </dgm:pt>
    <dgm:pt modelId="{5738BDD1-4BAB-4DDE-BDB3-019D903E275A}">
      <dgm:prSet/>
      <dgm:spPr/>
      <dgm:t>
        <a:bodyPr/>
        <a:lstStyle/>
        <a:p>
          <a:r>
            <a:rPr lang="pt-BR"/>
            <a:t>Training GANs</a:t>
          </a:r>
          <a:endParaRPr lang="en-US"/>
        </a:p>
      </dgm:t>
    </dgm:pt>
    <dgm:pt modelId="{464CCC60-F325-40E7-8AEF-DCD5BDDCA736}" type="parTrans" cxnId="{D2CC569C-352E-418F-8183-1856BB6F9B29}">
      <dgm:prSet/>
      <dgm:spPr/>
      <dgm:t>
        <a:bodyPr/>
        <a:lstStyle/>
        <a:p>
          <a:endParaRPr lang="en-US"/>
        </a:p>
      </dgm:t>
    </dgm:pt>
    <dgm:pt modelId="{C77AFEE7-AE62-472B-BBF0-F7147F846458}" type="sibTrans" cxnId="{D2CC569C-352E-418F-8183-1856BB6F9B29}">
      <dgm:prSet/>
      <dgm:spPr/>
      <dgm:t>
        <a:bodyPr/>
        <a:lstStyle/>
        <a:p>
          <a:endParaRPr lang="en-US"/>
        </a:p>
      </dgm:t>
    </dgm:pt>
    <dgm:pt modelId="{7B83A712-C574-43FF-A573-5B5D9F351828}">
      <dgm:prSet/>
      <dgm:spPr/>
      <dgm:t>
        <a:bodyPr/>
        <a:lstStyle/>
        <a:p>
          <a:r>
            <a:rPr lang="pt-BR"/>
            <a:t>Some examples</a:t>
          </a:r>
          <a:endParaRPr lang="en-US"/>
        </a:p>
      </dgm:t>
    </dgm:pt>
    <dgm:pt modelId="{D42D110C-0E4F-43BA-B66D-FAA62F4C2E74}" type="parTrans" cxnId="{71A96D5D-4DAA-4216-8650-F3B32A43678E}">
      <dgm:prSet/>
      <dgm:spPr/>
      <dgm:t>
        <a:bodyPr/>
        <a:lstStyle/>
        <a:p>
          <a:endParaRPr lang="en-US"/>
        </a:p>
      </dgm:t>
    </dgm:pt>
    <dgm:pt modelId="{E2F53C79-2701-42B7-A15A-E397E4CE57B7}" type="sibTrans" cxnId="{71A96D5D-4DAA-4216-8650-F3B32A43678E}">
      <dgm:prSet/>
      <dgm:spPr/>
      <dgm:t>
        <a:bodyPr/>
        <a:lstStyle/>
        <a:p>
          <a:endParaRPr lang="en-US"/>
        </a:p>
      </dgm:t>
    </dgm:pt>
    <dgm:pt modelId="{6C962FD3-2DB8-46B3-AA30-4895E666B57A}" type="pres">
      <dgm:prSet presAssocID="{D5935DB1-1325-46D9-B62E-4318B16240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4E7F9E5-C18C-41A8-B89F-219A69DDE7E3}" type="pres">
      <dgm:prSet presAssocID="{D5935DB1-1325-46D9-B62E-4318B16240FC}" presName="cycle" presStyleCnt="0"/>
      <dgm:spPr/>
    </dgm:pt>
    <dgm:pt modelId="{9E4AB556-41E9-40E5-BC05-C4FA1A431AC1}" type="pres">
      <dgm:prSet presAssocID="{05962294-899B-4DEF-9E17-575F3911D7F3}" presName="nodeFirst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84B8120-B49C-45C9-8DBB-1A47DA2566A8}" type="pres">
      <dgm:prSet presAssocID="{CDA84811-6FE4-4765-B4EA-EA1DF7F09B81}" presName="sibTransFirstNode" presStyleLbl="bgShp" presStyleIdx="0" presStyleCnt="1"/>
      <dgm:spPr/>
      <dgm:t>
        <a:bodyPr/>
        <a:lstStyle/>
        <a:p>
          <a:endParaRPr lang="pt-BR"/>
        </a:p>
      </dgm:t>
    </dgm:pt>
    <dgm:pt modelId="{1B03B986-97E4-4F60-889D-14C55D672204}" type="pres">
      <dgm:prSet presAssocID="{B19F2227-FD3E-4380-BD84-E4C660251D30}" presName="nodeFollowingNodes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394ADC0-8D81-4092-B53A-DFD3159C9DA4}" type="pres">
      <dgm:prSet presAssocID="{11A1A6CC-DD72-4692-B232-282D26B71FE2}" presName="nodeFollowingNodes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6F837F5-B346-4EC6-9C78-768D8579EF52}" type="pres">
      <dgm:prSet presAssocID="{933CE1F9-363C-445B-AF43-60AF397DAC9A}" presName="nodeFollowingNodes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23262-565A-410E-8FD2-3BF30B235C18}" type="pres">
      <dgm:prSet presAssocID="{9D9756EF-A147-4ACC-B92A-66CCE59E1446}" presName="nodeFollowingNodes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95CC822-6FD3-4467-8935-89A631E6A613}" type="pres">
      <dgm:prSet presAssocID="{277A68F7-F65B-4B38-91DB-DE244AF1F62E}" presName="nodeFollowingNodes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188DEA4-4004-4C28-8880-E7336DA4CBCA}" type="pres">
      <dgm:prSet presAssocID="{24D8A2DB-8036-4AFF-B1D2-58D1FA996342}" presName="nodeFollowingNodes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8AA852-BEE5-4D2D-A2EF-A19A56C41319}" type="pres">
      <dgm:prSet presAssocID="{03356346-A962-4489-B57A-A756B9411CDA}" presName="nodeFollowingNodes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4179A7-1095-4BB3-98C9-A95C7EE66E72}" type="pres">
      <dgm:prSet presAssocID="{5738BDD1-4BAB-4DDE-BDB3-019D903E275A}" presName="nodeFollowingNodes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3D6E786-CD48-4012-8869-FA1084399D53}" type="pres">
      <dgm:prSet presAssocID="{7B83A712-C574-43FF-A573-5B5D9F351828}" presName="nodeFollowingNodes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862168B-40F5-49AC-BB68-5888819B2238}" srcId="{D5935DB1-1325-46D9-B62E-4318B16240FC}" destId="{05962294-899B-4DEF-9E17-575F3911D7F3}" srcOrd="0" destOrd="0" parTransId="{EB3B19D3-1D65-4259-9EF9-12B5385D13E8}" sibTransId="{CDA84811-6FE4-4765-B4EA-EA1DF7F09B81}"/>
    <dgm:cxn modelId="{9338BD53-2405-43B8-AA4B-C9BB9B16D538}" srcId="{D5935DB1-1325-46D9-B62E-4318B16240FC}" destId="{933CE1F9-363C-445B-AF43-60AF397DAC9A}" srcOrd="3" destOrd="0" parTransId="{BD38F348-C9C5-44CA-AD9B-2E6E632E391F}" sibTransId="{F9571817-0902-4B10-BB96-65FAE7624697}"/>
    <dgm:cxn modelId="{F4C22D3F-1DD0-470D-8F10-18899EF1B285}" type="presOf" srcId="{11A1A6CC-DD72-4692-B232-282D26B71FE2}" destId="{E394ADC0-8D81-4092-B53A-DFD3159C9DA4}" srcOrd="0" destOrd="0" presId="urn:microsoft.com/office/officeart/2005/8/layout/cycle3"/>
    <dgm:cxn modelId="{DEDB01B0-5B9A-4F76-940A-A18C8D0E1F6B}" type="presOf" srcId="{277A68F7-F65B-4B38-91DB-DE244AF1F62E}" destId="{095CC822-6FD3-4467-8935-89A631E6A613}" srcOrd="0" destOrd="0" presId="urn:microsoft.com/office/officeart/2005/8/layout/cycle3"/>
    <dgm:cxn modelId="{F9A973B3-C4A3-4EA7-822D-409BB7B04342}" type="presOf" srcId="{933CE1F9-363C-445B-AF43-60AF397DAC9A}" destId="{F6F837F5-B346-4EC6-9C78-768D8579EF52}" srcOrd="0" destOrd="0" presId="urn:microsoft.com/office/officeart/2005/8/layout/cycle3"/>
    <dgm:cxn modelId="{6819CF00-4E62-4464-A70B-44D3061BB36E}" type="presOf" srcId="{9D9756EF-A147-4ACC-B92A-66CCE59E1446}" destId="{48223262-565A-410E-8FD2-3BF30B235C18}" srcOrd="0" destOrd="0" presId="urn:microsoft.com/office/officeart/2005/8/layout/cycle3"/>
    <dgm:cxn modelId="{3C6F008B-5E59-4985-8C1F-B962E98397F2}" type="presOf" srcId="{03356346-A962-4489-B57A-A756B9411CDA}" destId="{498AA852-BEE5-4D2D-A2EF-A19A56C41319}" srcOrd="0" destOrd="0" presId="urn:microsoft.com/office/officeart/2005/8/layout/cycle3"/>
    <dgm:cxn modelId="{22489B8C-D1B1-45FF-B865-FAFEA48C3FD1}" srcId="{D5935DB1-1325-46D9-B62E-4318B16240FC}" destId="{11A1A6CC-DD72-4692-B232-282D26B71FE2}" srcOrd="2" destOrd="0" parTransId="{12164F7F-B7ED-4BBE-837D-3D22AD1F3CD8}" sibTransId="{0DAE64CC-A971-471D-814F-1F860C932F0A}"/>
    <dgm:cxn modelId="{9ACD5A8A-AFBB-43C5-B718-4CBB203D14B5}" srcId="{D5935DB1-1325-46D9-B62E-4318B16240FC}" destId="{9D9756EF-A147-4ACC-B92A-66CCE59E1446}" srcOrd="4" destOrd="0" parTransId="{5C2AFEC5-E02D-40FD-A95A-AC447393AC9B}" sibTransId="{C4CD0DC0-FB1D-4C30-B848-A8C875C5C622}"/>
    <dgm:cxn modelId="{737351FE-412A-4E1A-9E6E-FBC50B351FDE}" srcId="{D5935DB1-1325-46D9-B62E-4318B16240FC}" destId="{277A68F7-F65B-4B38-91DB-DE244AF1F62E}" srcOrd="5" destOrd="0" parTransId="{F0AF1C03-1378-4D33-AF93-C88823C72228}" sibTransId="{D13947ED-547F-4963-BDB1-735E3B99B763}"/>
    <dgm:cxn modelId="{3F41904F-35D2-4DCC-A4CD-3294D787B9A4}" type="presOf" srcId="{7B83A712-C574-43FF-A573-5B5D9F351828}" destId="{83D6E786-CD48-4012-8869-FA1084399D53}" srcOrd="0" destOrd="0" presId="urn:microsoft.com/office/officeart/2005/8/layout/cycle3"/>
    <dgm:cxn modelId="{D2CC569C-352E-418F-8183-1856BB6F9B29}" srcId="{D5935DB1-1325-46D9-B62E-4318B16240FC}" destId="{5738BDD1-4BAB-4DDE-BDB3-019D903E275A}" srcOrd="8" destOrd="0" parTransId="{464CCC60-F325-40E7-8AEF-DCD5BDDCA736}" sibTransId="{C77AFEE7-AE62-472B-BBF0-F7147F846458}"/>
    <dgm:cxn modelId="{51888993-09A1-42C9-BC16-A904E9126A1F}" type="presOf" srcId="{CDA84811-6FE4-4765-B4EA-EA1DF7F09B81}" destId="{884B8120-B49C-45C9-8DBB-1A47DA2566A8}" srcOrd="0" destOrd="0" presId="urn:microsoft.com/office/officeart/2005/8/layout/cycle3"/>
    <dgm:cxn modelId="{71A96D5D-4DAA-4216-8650-F3B32A43678E}" srcId="{D5935DB1-1325-46D9-B62E-4318B16240FC}" destId="{7B83A712-C574-43FF-A573-5B5D9F351828}" srcOrd="9" destOrd="0" parTransId="{D42D110C-0E4F-43BA-B66D-FAA62F4C2E74}" sibTransId="{E2F53C79-2701-42B7-A15A-E397E4CE57B7}"/>
    <dgm:cxn modelId="{62952048-F9AF-4F88-B907-7DE373045484}" srcId="{D5935DB1-1325-46D9-B62E-4318B16240FC}" destId="{03356346-A962-4489-B57A-A756B9411CDA}" srcOrd="7" destOrd="0" parTransId="{A741AC89-4D8D-4E0C-B6DA-C678EC467BBC}" sibTransId="{70990D85-F98D-4A14-ACE2-32B0342B3777}"/>
    <dgm:cxn modelId="{46FD5F76-BD35-4FB3-BE8F-9F26C297AED9}" srcId="{D5935DB1-1325-46D9-B62E-4318B16240FC}" destId="{B19F2227-FD3E-4380-BD84-E4C660251D30}" srcOrd="1" destOrd="0" parTransId="{1F649AA3-660C-4020-A9F0-7009EB1DAA52}" sibTransId="{D2D59789-8B55-4634-BF60-8C59BC87DCD5}"/>
    <dgm:cxn modelId="{AEF10808-E5AD-4401-BBBD-A188D0A5EC55}" type="presOf" srcId="{05962294-899B-4DEF-9E17-575F3911D7F3}" destId="{9E4AB556-41E9-40E5-BC05-C4FA1A431AC1}" srcOrd="0" destOrd="0" presId="urn:microsoft.com/office/officeart/2005/8/layout/cycle3"/>
    <dgm:cxn modelId="{2A53E4C4-C6E1-43EC-ACDF-0ECCEE2C0B38}" type="presOf" srcId="{D5935DB1-1325-46D9-B62E-4318B16240FC}" destId="{6C962FD3-2DB8-46B3-AA30-4895E666B57A}" srcOrd="0" destOrd="0" presId="urn:microsoft.com/office/officeart/2005/8/layout/cycle3"/>
    <dgm:cxn modelId="{676DE10F-47F0-45DC-B431-4F3562274B4C}" type="presOf" srcId="{24D8A2DB-8036-4AFF-B1D2-58D1FA996342}" destId="{0188DEA4-4004-4C28-8880-E7336DA4CBCA}" srcOrd="0" destOrd="0" presId="urn:microsoft.com/office/officeart/2005/8/layout/cycle3"/>
    <dgm:cxn modelId="{13F682C7-4D08-4C5D-ABBC-6BD81678FA32}" srcId="{D5935DB1-1325-46D9-B62E-4318B16240FC}" destId="{24D8A2DB-8036-4AFF-B1D2-58D1FA996342}" srcOrd="6" destOrd="0" parTransId="{BBD56487-3A5D-44D6-A9C3-C4ABCA481FAB}" sibTransId="{DE51DAC0-ABFC-4E01-B82B-1027278C46D8}"/>
    <dgm:cxn modelId="{41892989-325D-4BFA-A342-C044C97DEA87}" type="presOf" srcId="{5738BDD1-4BAB-4DDE-BDB3-019D903E275A}" destId="{EB4179A7-1095-4BB3-98C9-A95C7EE66E72}" srcOrd="0" destOrd="0" presId="urn:microsoft.com/office/officeart/2005/8/layout/cycle3"/>
    <dgm:cxn modelId="{FFF19528-5751-4A30-BA47-AAF767CBF7A0}" type="presOf" srcId="{B19F2227-FD3E-4380-BD84-E4C660251D30}" destId="{1B03B986-97E4-4F60-889D-14C55D672204}" srcOrd="0" destOrd="0" presId="urn:microsoft.com/office/officeart/2005/8/layout/cycle3"/>
    <dgm:cxn modelId="{9F34D0BF-1EC8-4382-BD90-60D58640F9CA}" type="presParOf" srcId="{6C962FD3-2DB8-46B3-AA30-4895E666B57A}" destId="{54E7F9E5-C18C-41A8-B89F-219A69DDE7E3}" srcOrd="0" destOrd="0" presId="urn:microsoft.com/office/officeart/2005/8/layout/cycle3"/>
    <dgm:cxn modelId="{029C396B-487D-4428-9E06-3C4B01F995B1}" type="presParOf" srcId="{54E7F9E5-C18C-41A8-B89F-219A69DDE7E3}" destId="{9E4AB556-41E9-40E5-BC05-C4FA1A431AC1}" srcOrd="0" destOrd="0" presId="urn:microsoft.com/office/officeart/2005/8/layout/cycle3"/>
    <dgm:cxn modelId="{DC54C191-B96F-49B0-96F5-6758660FE1CA}" type="presParOf" srcId="{54E7F9E5-C18C-41A8-B89F-219A69DDE7E3}" destId="{884B8120-B49C-45C9-8DBB-1A47DA2566A8}" srcOrd="1" destOrd="0" presId="urn:microsoft.com/office/officeart/2005/8/layout/cycle3"/>
    <dgm:cxn modelId="{7F5ED47A-1235-4399-9B82-C5621CCA292D}" type="presParOf" srcId="{54E7F9E5-C18C-41A8-B89F-219A69DDE7E3}" destId="{1B03B986-97E4-4F60-889D-14C55D672204}" srcOrd="2" destOrd="0" presId="urn:microsoft.com/office/officeart/2005/8/layout/cycle3"/>
    <dgm:cxn modelId="{0DEAAA14-4005-4A97-A4AD-31905C1A53EB}" type="presParOf" srcId="{54E7F9E5-C18C-41A8-B89F-219A69DDE7E3}" destId="{E394ADC0-8D81-4092-B53A-DFD3159C9DA4}" srcOrd="3" destOrd="0" presId="urn:microsoft.com/office/officeart/2005/8/layout/cycle3"/>
    <dgm:cxn modelId="{44007723-7C3B-4052-8C1F-576C9FFD5A77}" type="presParOf" srcId="{54E7F9E5-C18C-41A8-B89F-219A69DDE7E3}" destId="{F6F837F5-B346-4EC6-9C78-768D8579EF52}" srcOrd="4" destOrd="0" presId="urn:microsoft.com/office/officeart/2005/8/layout/cycle3"/>
    <dgm:cxn modelId="{9C38C12B-0B2F-486A-BD25-198E60FAB9A8}" type="presParOf" srcId="{54E7F9E5-C18C-41A8-B89F-219A69DDE7E3}" destId="{48223262-565A-410E-8FD2-3BF30B235C18}" srcOrd="5" destOrd="0" presId="urn:microsoft.com/office/officeart/2005/8/layout/cycle3"/>
    <dgm:cxn modelId="{DDC801D0-E2C0-4C6B-978A-CD3B7C5F1463}" type="presParOf" srcId="{54E7F9E5-C18C-41A8-B89F-219A69DDE7E3}" destId="{095CC822-6FD3-4467-8935-89A631E6A613}" srcOrd="6" destOrd="0" presId="urn:microsoft.com/office/officeart/2005/8/layout/cycle3"/>
    <dgm:cxn modelId="{3A29075C-9C01-4E47-A9DC-D0B321126A6C}" type="presParOf" srcId="{54E7F9E5-C18C-41A8-B89F-219A69DDE7E3}" destId="{0188DEA4-4004-4C28-8880-E7336DA4CBCA}" srcOrd="7" destOrd="0" presId="urn:microsoft.com/office/officeart/2005/8/layout/cycle3"/>
    <dgm:cxn modelId="{E0BE9698-25FF-4961-BA01-6161CD3385E4}" type="presParOf" srcId="{54E7F9E5-C18C-41A8-B89F-219A69DDE7E3}" destId="{498AA852-BEE5-4D2D-A2EF-A19A56C41319}" srcOrd="8" destOrd="0" presId="urn:microsoft.com/office/officeart/2005/8/layout/cycle3"/>
    <dgm:cxn modelId="{EA3F0710-F721-451F-8B24-CE8506C68C78}" type="presParOf" srcId="{54E7F9E5-C18C-41A8-B89F-219A69DDE7E3}" destId="{EB4179A7-1095-4BB3-98C9-A95C7EE66E72}" srcOrd="9" destOrd="0" presId="urn:microsoft.com/office/officeart/2005/8/layout/cycle3"/>
    <dgm:cxn modelId="{498F3460-E0F8-4AB1-89C2-6DDD950C23B3}" type="presParOf" srcId="{54E7F9E5-C18C-41A8-B89F-219A69DDE7E3}" destId="{83D6E786-CD48-4012-8869-FA1084399D53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B8120-B49C-45C9-8DBB-1A47DA2566A8}">
      <dsp:nvSpPr>
        <dsp:cNvPr id="0" name=""/>
        <dsp:cNvSpPr/>
      </dsp:nvSpPr>
      <dsp:spPr>
        <a:xfrm>
          <a:off x="205884" y="-72174"/>
          <a:ext cx="5262966" cy="5262966"/>
        </a:xfrm>
        <a:prstGeom prst="circularArrow">
          <a:avLst>
            <a:gd name="adj1" fmla="val 5544"/>
            <a:gd name="adj2" fmla="val 330680"/>
            <a:gd name="adj3" fmla="val 14879291"/>
            <a:gd name="adj4" fmla="val 16744688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AB556-41E9-40E5-BC05-C4FA1A431AC1}">
      <dsp:nvSpPr>
        <dsp:cNvPr id="0" name=""/>
        <dsp:cNvSpPr/>
      </dsp:nvSpPr>
      <dsp:spPr>
        <a:xfrm>
          <a:off x="2232626" y="2530"/>
          <a:ext cx="1209483" cy="604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/>
            <a:t>Generative Models</a:t>
          </a:r>
          <a:endParaRPr lang="en-US" sz="1200" kern="1200"/>
        </a:p>
      </dsp:txBody>
      <dsp:txXfrm>
        <a:off x="2262147" y="32051"/>
        <a:ext cx="1150441" cy="545699"/>
      </dsp:txXfrm>
    </dsp:sp>
    <dsp:sp modelId="{1B03B986-97E4-4F60-889D-14C55D672204}">
      <dsp:nvSpPr>
        <dsp:cNvPr id="0" name=""/>
        <dsp:cNvSpPr/>
      </dsp:nvSpPr>
      <dsp:spPr>
        <a:xfrm>
          <a:off x="3551813" y="431160"/>
          <a:ext cx="1209483" cy="604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/>
            <a:t>Discriminative Models</a:t>
          </a:r>
          <a:endParaRPr lang="en-US" sz="1200" kern="1200"/>
        </a:p>
      </dsp:txBody>
      <dsp:txXfrm>
        <a:off x="3581334" y="460681"/>
        <a:ext cx="1150441" cy="545699"/>
      </dsp:txXfrm>
    </dsp:sp>
    <dsp:sp modelId="{E394ADC0-8D81-4092-B53A-DFD3159C9DA4}">
      <dsp:nvSpPr>
        <dsp:cNvPr id="0" name=""/>
        <dsp:cNvSpPr/>
      </dsp:nvSpPr>
      <dsp:spPr>
        <a:xfrm>
          <a:off x="4367115" y="1553328"/>
          <a:ext cx="1209483" cy="604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/>
            <a:t>Game Theory</a:t>
          </a:r>
          <a:endParaRPr lang="en-US" sz="1200" kern="1200"/>
        </a:p>
      </dsp:txBody>
      <dsp:txXfrm>
        <a:off x="4396636" y="1582849"/>
        <a:ext cx="1150441" cy="545699"/>
      </dsp:txXfrm>
    </dsp:sp>
    <dsp:sp modelId="{F6F837F5-B346-4EC6-9C78-768D8579EF52}">
      <dsp:nvSpPr>
        <dsp:cNvPr id="0" name=""/>
        <dsp:cNvSpPr/>
      </dsp:nvSpPr>
      <dsp:spPr>
        <a:xfrm>
          <a:off x="4367115" y="2940403"/>
          <a:ext cx="1209483" cy="604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/>
            <a:t>Prisoner’s Dillemma</a:t>
          </a:r>
          <a:endParaRPr lang="en-US" sz="1200" kern="1200"/>
        </a:p>
      </dsp:txBody>
      <dsp:txXfrm>
        <a:off x="4396636" y="2969924"/>
        <a:ext cx="1150441" cy="545699"/>
      </dsp:txXfrm>
    </dsp:sp>
    <dsp:sp modelId="{48223262-565A-410E-8FD2-3BF30B235C18}">
      <dsp:nvSpPr>
        <dsp:cNvPr id="0" name=""/>
        <dsp:cNvSpPr/>
      </dsp:nvSpPr>
      <dsp:spPr>
        <a:xfrm>
          <a:off x="3551813" y="4062571"/>
          <a:ext cx="1209483" cy="604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/>
            <a:t>Nash Equilibrium</a:t>
          </a:r>
          <a:endParaRPr lang="en-US" sz="1200" kern="1200"/>
        </a:p>
      </dsp:txBody>
      <dsp:txXfrm>
        <a:off x="3581334" y="4092092"/>
        <a:ext cx="1150441" cy="545699"/>
      </dsp:txXfrm>
    </dsp:sp>
    <dsp:sp modelId="{095CC822-6FD3-4467-8935-89A631E6A613}">
      <dsp:nvSpPr>
        <dsp:cNvPr id="0" name=""/>
        <dsp:cNvSpPr/>
      </dsp:nvSpPr>
      <dsp:spPr>
        <a:xfrm>
          <a:off x="2232626" y="4491201"/>
          <a:ext cx="1209483" cy="604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/>
            <a:t>Rational choice</a:t>
          </a:r>
          <a:endParaRPr lang="en-US" sz="1200" kern="1200"/>
        </a:p>
      </dsp:txBody>
      <dsp:txXfrm>
        <a:off x="2262147" y="4520722"/>
        <a:ext cx="1150441" cy="545699"/>
      </dsp:txXfrm>
    </dsp:sp>
    <dsp:sp modelId="{0188DEA4-4004-4C28-8880-E7336DA4CBCA}">
      <dsp:nvSpPr>
        <dsp:cNvPr id="0" name=""/>
        <dsp:cNvSpPr/>
      </dsp:nvSpPr>
      <dsp:spPr>
        <a:xfrm>
          <a:off x="913439" y="4062571"/>
          <a:ext cx="1209483" cy="604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/>
            <a:t>Bounded Rationality</a:t>
          </a:r>
          <a:endParaRPr lang="en-US" sz="1200" kern="1200"/>
        </a:p>
      </dsp:txBody>
      <dsp:txXfrm>
        <a:off x="942960" y="4092092"/>
        <a:ext cx="1150441" cy="545699"/>
      </dsp:txXfrm>
    </dsp:sp>
    <dsp:sp modelId="{498AA852-BEE5-4D2D-A2EF-A19A56C41319}">
      <dsp:nvSpPr>
        <dsp:cNvPr id="0" name=""/>
        <dsp:cNvSpPr/>
      </dsp:nvSpPr>
      <dsp:spPr>
        <a:xfrm>
          <a:off x="98136" y="2940403"/>
          <a:ext cx="1209483" cy="604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/>
            <a:t>Non cooperative Game</a:t>
          </a:r>
          <a:endParaRPr lang="en-US" sz="1200" kern="1200"/>
        </a:p>
      </dsp:txBody>
      <dsp:txXfrm>
        <a:off x="127657" y="2969924"/>
        <a:ext cx="1150441" cy="545699"/>
      </dsp:txXfrm>
    </dsp:sp>
    <dsp:sp modelId="{EB4179A7-1095-4BB3-98C9-A95C7EE66E72}">
      <dsp:nvSpPr>
        <dsp:cNvPr id="0" name=""/>
        <dsp:cNvSpPr/>
      </dsp:nvSpPr>
      <dsp:spPr>
        <a:xfrm>
          <a:off x="98136" y="1553328"/>
          <a:ext cx="1209483" cy="604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/>
            <a:t>Training GANs</a:t>
          </a:r>
          <a:endParaRPr lang="en-US" sz="1200" kern="1200"/>
        </a:p>
      </dsp:txBody>
      <dsp:txXfrm>
        <a:off x="127657" y="1582849"/>
        <a:ext cx="1150441" cy="545699"/>
      </dsp:txXfrm>
    </dsp:sp>
    <dsp:sp modelId="{83D6E786-CD48-4012-8869-FA1084399D53}">
      <dsp:nvSpPr>
        <dsp:cNvPr id="0" name=""/>
        <dsp:cNvSpPr/>
      </dsp:nvSpPr>
      <dsp:spPr>
        <a:xfrm>
          <a:off x="913439" y="431160"/>
          <a:ext cx="1209483" cy="604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/>
            <a:t>Some examples</a:t>
          </a:r>
          <a:endParaRPr lang="en-US" sz="1200" kern="1200"/>
        </a:p>
      </dsp:txBody>
      <dsp:txXfrm>
        <a:off x="942960" y="460681"/>
        <a:ext cx="1150441" cy="545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1143000"/>
            <a:ext cx="9144000" cy="4978400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39838"/>
            <a:ext cx="7772400" cy="2659062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465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3E00F-4891-204E-B73E-D45FBA2D11DB}" type="datetimeFigureOut">
              <a:rPr lang="pt-BR" smtClean="0"/>
              <a:t>04/02/2018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FB88-32F1-6F44-ACF5-03BCD54AF8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3E00F-4891-204E-B73E-D45FBA2D11DB}" type="datetimeFigureOut">
              <a:rPr lang="pt-BR" smtClean="0"/>
              <a:t>04/02/2018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FB88-32F1-6F44-ACF5-03BCD54AF8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939800"/>
            <a:ext cx="8636000" cy="8509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pt-BR" dirty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1866900"/>
            <a:ext cx="8636000" cy="4267200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3E00F-4891-204E-B73E-D45FBA2D11DB}" type="datetimeFigureOut">
              <a:rPr lang="pt-BR" smtClean="0"/>
              <a:t>04/02/2018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FB88-32F1-6F44-ACF5-03BCD54AF8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3E00F-4891-204E-B73E-D45FBA2D11DB}" type="datetimeFigureOut">
              <a:rPr lang="pt-BR" smtClean="0"/>
              <a:t>04/02/2018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FB88-32F1-6F44-ACF5-03BCD54AF8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3E00F-4891-204E-B73E-D45FBA2D11DB}" type="datetimeFigureOut">
              <a:rPr lang="pt-BR" smtClean="0"/>
              <a:t>04/02/2018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FB88-32F1-6F44-ACF5-03BCD54AF8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3E00F-4891-204E-B73E-D45FBA2D11DB}" type="datetimeFigureOut">
              <a:rPr lang="pt-BR" smtClean="0"/>
              <a:t>04/02/2018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FB88-32F1-6F44-ACF5-03BCD54AF8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3E00F-4891-204E-B73E-D45FBA2D11DB}" type="datetimeFigureOut">
              <a:rPr lang="pt-BR" smtClean="0"/>
              <a:t>04/02/2018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FB88-32F1-6F44-ACF5-03BCD54AF8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3E00F-4891-204E-B73E-D45FBA2D11DB}" type="datetimeFigureOut">
              <a:rPr lang="pt-BR" smtClean="0"/>
              <a:t>04/02/2018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FB88-32F1-6F44-ACF5-03BCD54AF8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3E00F-4891-204E-B73E-D45FBA2D11DB}" type="datetimeFigureOut">
              <a:rPr lang="pt-BR" smtClean="0"/>
              <a:t>04/02/2018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4FB88-32F1-6F44-ACF5-03BCD54AF8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3E00F-4891-204E-B73E-D45FBA2D11DB}" type="datetimeFigureOut">
              <a:rPr lang="pt-BR" smtClean="0"/>
              <a:t>04/02/2018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4FB88-32F1-6F44-ACF5-03BCD54AF81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57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fif"/><Relationship Id="rId2" Type="http://schemas.openxmlformats.org/officeDocument/2006/relationships/image" Target="../media/image90.jf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59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fif"/><Relationship Id="rId9" Type="http://schemas.openxmlformats.org/officeDocument/2006/relationships/image" Target="../media/image12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Generative Adversarial</a:t>
            </a:r>
            <a:br>
              <a:rPr lang="pt-BR" dirty="0" smtClean="0"/>
            </a:br>
            <a:r>
              <a:rPr lang="pt-BR" dirty="0" smtClean="0"/>
              <a:t>Networks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pt-BR" b="1" dirty="0" smtClean="0"/>
          </a:p>
          <a:p>
            <a:r>
              <a:rPr lang="pt-BR" sz="3400" b="1" dirty="0" smtClean="0"/>
              <a:t>Rubens Zimbres</a:t>
            </a:r>
          </a:p>
          <a:p>
            <a:endParaRPr lang="pt-BR" b="1" dirty="0" smtClean="0"/>
          </a:p>
          <a:p>
            <a:r>
              <a:rPr lang="pt-BR" sz="2900" b="1" dirty="0" smtClean="0"/>
              <a:t>Data Scientist </a:t>
            </a:r>
          </a:p>
          <a:p>
            <a:r>
              <a:rPr lang="pt-BR" sz="2900" b="1" dirty="0" smtClean="0"/>
              <a:t>Machine Learning for IoT at Vecto Mobile</a:t>
            </a:r>
            <a:endParaRPr lang="pt-BR" sz="2900" b="1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Generative Models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196965" y="1946875"/>
            <a:ext cx="8780780" cy="3809699"/>
            <a:chOff x="1645920" y="2383623"/>
            <a:chExt cx="10110242" cy="4386510"/>
          </a:xfrm>
        </p:grpSpPr>
        <p:pic>
          <p:nvPicPr>
            <p:cNvPr id="5" name="Imagem 4">
              <a:extLst>
                <a:ext uri="{FF2B5EF4-FFF2-40B4-BE49-F238E27FC236}">
                  <a16:creationId xmlns="" xmlns:a16="http://schemas.microsoft.com/office/drawing/2014/main" id="{F62BD0A1-3013-40D2-B126-1A422BBCC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920" y="2579566"/>
              <a:ext cx="7705540" cy="4109621"/>
            </a:xfrm>
            <a:prstGeom prst="rect">
              <a:avLst/>
            </a:prstGeom>
          </p:spPr>
        </p:pic>
        <p:sp>
          <p:nvSpPr>
            <p:cNvPr id="6" name="CaixaDeTexto 3">
              <a:extLst>
                <a:ext uri="{FF2B5EF4-FFF2-40B4-BE49-F238E27FC236}">
                  <a16:creationId xmlns="" xmlns:a16="http://schemas.microsoft.com/office/drawing/2014/main" id="{CF06BD9A-6618-4D50-AAD2-0393F3493800}"/>
                </a:ext>
              </a:extLst>
            </p:cNvPr>
            <p:cNvSpPr txBox="1"/>
            <p:nvPr/>
          </p:nvSpPr>
          <p:spPr>
            <a:xfrm>
              <a:off x="4028661" y="640080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X</a:t>
              </a:r>
              <a:r>
                <a:rPr lang="pt-BR" b="1" baseline="-25000" dirty="0"/>
                <a:t>1</a:t>
              </a:r>
            </a:p>
          </p:txBody>
        </p:sp>
        <p:sp>
          <p:nvSpPr>
            <p:cNvPr id="7" name="CaixaDeTexto 5">
              <a:extLst>
                <a:ext uri="{FF2B5EF4-FFF2-40B4-BE49-F238E27FC236}">
                  <a16:creationId xmlns="" xmlns:a16="http://schemas.microsoft.com/office/drawing/2014/main" id="{AC741CF5-7E9E-4975-8EA6-93EFB43862AD}"/>
                </a:ext>
              </a:extLst>
            </p:cNvPr>
            <p:cNvSpPr txBox="1"/>
            <p:nvPr/>
          </p:nvSpPr>
          <p:spPr>
            <a:xfrm>
              <a:off x="5706150" y="640080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X</a:t>
              </a:r>
              <a:r>
                <a:rPr lang="pt-BR" b="1" baseline="-25000" dirty="0"/>
                <a:t>2</a:t>
              </a:r>
            </a:p>
          </p:txBody>
        </p:sp>
        <p:sp>
          <p:nvSpPr>
            <p:cNvPr id="8" name="Elipse 6">
              <a:extLst>
                <a:ext uri="{FF2B5EF4-FFF2-40B4-BE49-F238E27FC236}">
                  <a16:creationId xmlns="" xmlns:a16="http://schemas.microsoft.com/office/drawing/2014/main" id="{794E6ACF-4E98-4643-9CE0-8D736F1AFCC6}"/>
                </a:ext>
              </a:extLst>
            </p:cNvPr>
            <p:cNvSpPr/>
            <p:nvPr/>
          </p:nvSpPr>
          <p:spPr>
            <a:xfrm>
              <a:off x="5706150" y="6176963"/>
              <a:ext cx="251792" cy="2517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reto 7">
              <a:extLst>
                <a:ext uri="{FF2B5EF4-FFF2-40B4-BE49-F238E27FC236}">
                  <a16:creationId xmlns="" xmlns:a16="http://schemas.microsoft.com/office/drawing/2014/main" id="{C509FF30-7450-483B-A618-AD0C7DB1F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420" y="3429000"/>
              <a:ext cx="0" cy="28738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8">
              <a:extLst>
                <a:ext uri="{FF2B5EF4-FFF2-40B4-BE49-F238E27FC236}">
                  <a16:creationId xmlns="" xmlns:a16="http://schemas.microsoft.com/office/drawing/2014/main" id="{41E2659C-DE5A-4F0C-99D1-F8476F354CEA}"/>
                </a:ext>
              </a:extLst>
            </p:cNvPr>
            <p:cNvSpPr/>
            <p:nvPr/>
          </p:nvSpPr>
          <p:spPr>
            <a:xfrm>
              <a:off x="4028052" y="6121114"/>
              <a:ext cx="251792" cy="2517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1" name="Conector reto 9">
              <a:extLst>
                <a:ext uri="{FF2B5EF4-FFF2-40B4-BE49-F238E27FC236}">
                  <a16:creationId xmlns="" xmlns:a16="http://schemas.microsoft.com/office/drawing/2014/main" id="{4909419B-E1F2-487E-9EA5-34CD270E5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322" y="3429000"/>
              <a:ext cx="0" cy="28180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agem 12">
              <a:extLst>
                <a:ext uri="{FF2B5EF4-FFF2-40B4-BE49-F238E27FC236}">
                  <a16:creationId xmlns="" xmlns:a16="http://schemas.microsoft.com/office/drawing/2014/main" id="{4543D2B6-270E-4E80-BA14-B53CEA553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579" t="8333" b="46364"/>
            <a:stretch/>
          </p:blipFill>
          <p:spPr>
            <a:xfrm>
              <a:off x="8717718" y="2383623"/>
              <a:ext cx="3038444" cy="2160144"/>
            </a:xfrm>
            <a:prstGeom prst="rect">
              <a:avLst/>
            </a:prstGeom>
          </p:spPr>
        </p:pic>
        <p:sp>
          <p:nvSpPr>
            <p:cNvPr id="13" name="CaixaDeTexto 13">
              <a:extLst>
                <a:ext uri="{FF2B5EF4-FFF2-40B4-BE49-F238E27FC236}">
                  <a16:creationId xmlns="" xmlns:a16="http://schemas.microsoft.com/office/drawing/2014/main" id="{3D67F94B-5EB9-47DC-886F-34E7AE713CD1}"/>
                </a:ext>
              </a:extLst>
            </p:cNvPr>
            <p:cNvSpPr txBox="1"/>
            <p:nvPr/>
          </p:nvSpPr>
          <p:spPr>
            <a:xfrm>
              <a:off x="3458817" y="417443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/>
                <a:t>Buy</a:t>
              </a:r>
              <a:endParaRPr lang="pt-BR" b="1" dirty="0"/>
            </a:p>
          </p:txBody>
        </p:sp>
        <p:sp>
          <p:nvSpPr>
            <p:cNvPr id="14" name="CaixaDeTexto 14">
              <a:extLst>
                <a:ext uri="{FF2B5EF4-FFF2-40B4-BE49-F238E27FC236}">
                  <a16:creationId xmlns="" xmlns:a16="http://schemas.microsoft.com/office/drawing/2014/main" id="{D46C8116-03D1-4D4E-9F48-7F45884CF7A6}"/>
                </a:ext>
              </a:extLst>
            </p:cNvPr>
            <p:cNvSpPr txBox="1"/>
            <p:nvPr/>
          </p:nvSpPr>
          <p:spPr>
            <a:xfrm>
              <a:off x="7041495" y="4174435"/>
              <a:ext cx="1382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/>
                <a:t>Recommend</a:t>
              </a:r>
              <a:endParaRPr lang="pt-BR" b="1" dirty="0"/>
            </a:p>
          </p:txBody>
        </p:sp>
        <p:sp>
          <p:nvSpPr>
            <p:cNvPr id="15" name="Elipse 15">
              <a:extLst>
                <a:ext uri="{FF2B5EF4-FFF2-40B4-BE49-F238E27FC236}">
                  <a16:creationId xmlns="" xmlns:a16="http://schemas.microsoft.com/office/drawing/2014/main" id="{65AAD1AE-9D32-4B24-AEFB-BF4084DF4ADA}"/>
                </a:ext>
              </a:extLst>
            </p:cNvPr>
            <p:cNvSpPr/>
            <p:nvPr/>
          </p:nvSpPr>
          <p:spPr>
            <a:xfrm>
              <a:off x="5706150" y="4651513"/>
              <a:ext cx="251790" cy="251790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6">
              <a:extLst>
                <a:ext uri="{FF2B5EF4-FFF2-40B4-BE49-F238E27FC236}">
                  <a16:creationId xmlns="" xmlns:a16="http://schemas.microsoft.com/office/drawing/2014/main" id="{1A365F7D-79FA-4A5E-928F-C3C2DD017549}"/>
                </a:ext>
              </a:extLst>
            </p:cNvPr>
            <p:cNvSpPr/>
            <p:nvPr/>
          </p:nvSpPr>
          <p:spPr>
            <a:xfrm>
              <a:off x="5706150" y="5790636"/>
              <a:ext cx="251790" cy="251790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20">
              <a:extLst>
                <a:ext uri="{FF2B5EF4-FFF2-40B4-BE49-F238E27FC236}">
                  <a16:creationId xmlns="" xmlns:a16="http://schemas.microsoft.com/office/drawing/2014/main" id="{CC4B452A-2CCC-46D2-8683-F4CC7FB728D6}"/>
                </a:ext>
              </a:extLst>
            </p:cNvPr>
            <p:cNvSpPr txBox="1"/>
            <p:nvPr/>
          </p:nvSpPr>
          <p:spPr>
            <a:xfrm>
              <a:off x="7544966" y="3805103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  <a:r>
                <a:rPr lang="pt-BR" baseline="-25000" dirty="0"/>
                <a:t>2</a:t>
              </a:r>
            </a:p>
          </p:txBody>
        </p:sp>
        <p:sp>
          <p:nvSpPr>
            <p:cNvPr id="20" name="CaixaDeTexto 21">
              <a:extLst>
                <a:ext uri="{FF2B5EF4-FFF2-40B4-BE49-F238E27FC236}">
                  <a16:creationId xmlns="" xmlns:a16="http://schemas.microsoft.com/office/drawing/2014/main" id="{16E4C44B-06B4-4F29-8AF7-9CAA87D9C2EA}"/>
                </a:ext>
              </a:extLst>
            </p:cNvPr>
            <p:cNvSpPr txBox="1"/>
            <p:nvPr/>
          </p:nvSpPr>
          <p:spPr>
            <a:xfrm>
              <a:off x="3417495" y="3766594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  <a:r>
                <a:rPr lang="pt-BR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38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Discriminative Models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Observed variables: target, infer outputs, conditional</a:t>
            </a:r>
          </a:p>
          <a:p>
            <a:endParaRPr lang="pt-BR" sz="2000" dirty="0"/>
          </a:p>
          <a:p>
            <a:r>
              <a:rPr lang="pt-BR" sz="2000" dirty="0"/>
              <a:t>Function maps from x to Y</a:t>
            </a:r>
          </a:p>
          <a:p>
            <a:endParaRPr lang="pt-BR" sz="2000" dirty="0"/>
          </a:p>
          <a:p>
            <a:r>
              <a:rPr lang="pt-BR" sz="2000" dirty="0"/>
              <a:t>Conditional density function</a:t>
            </a:r>
          </a:p>
          <a:p>
            <a:endParaRPr lang="pt-BR" sz="2000" dirty="0"/>
          </a:p>
          <a:p>
            <a:r>
              <a:rPr lang="pt-BR" sz="2000" dirty="0"/>
              <a:t>P(Y|x) subsample</a:t>
            </a:r>
          </a:p>
          <a:p>
            <a:endParaRPr lang="pt-BR" sz="2000" dirty="0"/>
          </a:p>
          <a:p>
            <a:r>
              <a:rPr lang="pt-BR" sz="2000" dirty="0"/>
              <a:t>Decision bounday</a:t>
            </a:r>
          </a:p>
          <a:p>
            <a:endParaRPr lang="pt-BR" sz="2000" dirty="0"/>
          </a:p>
          <a:p>
            <a:r>
              <a:rPr lang="pt-BR" sz="2000" dirty="0"/>
              <a:t>Computationally expensive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715101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Discriminative Models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Logistic </a:t>
            </a:r>
            <a:r>
              <a:rPr lang="pt-BR" dirty="0" smtClean="0"/>
              <a:t>Regression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 smtClean="0"/>
              <a:t>SVMs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Neural </a:t>
            </a:r>
            <a:r>
              <a:rPr lang="pt-BR" dirty="0" smtClean="0"/>
              <a:t>Networks</a:t>
            </a: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10313"/>
              </p:ext>
            </p:extLst>
          </p:nvPr>
        </p:nvGraphicFramePr>
        <p:xfrm>
          <a:off x="4571999" y="1790700"/>
          <a:ext cx="3198957" cy="183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" name="Image" r:id="rId3" imgW="5714286" imgH="3276190" progId="Photoshop.Image.16">
                  <p:embed/>
                </p:oleObj>
              </mc:Choice>
              <mc:Fallback>
                <p:oleObj name="Image" r:id="rId3" imgW="5714286" imgH="3276190" progId="Photoshop.Image.16">
                  <p:embed/>
                  <p:pic>
                    <p:nvPicPr>
                      <p:cNvPr id="0" name="Objeto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9" y="1790700"/>
                        <a:ext cx="3198957" cy="183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5">
            <a:extLst>
              <a:ext uri="{FF2B5EF4-FFF2-40B4-BE49-F238E27FC236}">
                <a16:creationId xmlns="" xmlns:a16="http://schemas.microsoft.com/office/drawing/2014/main" id="{BAE16EDF-8D69-4717-A06C-DD620718D2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91" y="3169482"/>
            <a:ext cx="1707046" cy="1839066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="" xmlns:a16="http://schemas.microsoft.com/office/drawing/2014/main" id="{B8CB2810-380C-48CD-810B-C5AD8C771C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33517" r="33162"/>
          <a:stretch/>
        </p:blipFill>
        <p:spPr>
          <a:xfrm>
            <a:off x="4977470" y="4089015"/>
            <a:ext cx="1804780" cy="18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7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>
            <a:extLst>
              <a:ext uri="{FF2B5EF4-FFF2-40B4-BE49-F238E27FC236}">
                <a16:creationId xmlns="" xmlns:a16="http://schemas.microsoft.com/office/drawing/2014/main" id="{910B437C-34F1-4CEA-8600-EAE1E1E0B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3"/>
          <a:stretch/>
        </p:blipFill>
        <p:spPr>
          <a:xfrm>
            <a:off x="512619" y="933872"/>
            <a:ext cx="8097725" cy="51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Decision Trees</a:t>
            </a:r>
            <a:endParaRPr lang="pt-BR" dirty="0"/>
          </a:p>
        </p:txBody>
      </p:sp>
      <p:pic>
        <p:nvPicPr>
          <p:cNvPr id="4" name="Imagem 1">
            <a:extLst>
              <a:ext uri="{FF2B5EF4-FFF2-40B4-BE49-F238E27FC236}">
                <a16:creationId xmlns="" xmlns:a16="http://schemas.microsoft.com/office/drawing/2014/main" id="{83814263-EFC1-4D2B-8094-CED70DFF9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3" y="1998518"/>
            <a:ext cx="7679369" cy="37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4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Occam’s razor Principle</a:t>
            </a:r>
            <a:endParaRPr lang="pt-BR" dirty="0"/>
          </a:p>
        </p:txBody>
      </p:sp>
      <p:pic>
        <p:nvPicPr>
          <p:cNvPr id="4" name="Imagem 4" descr="Uma imagem contendo mapa, texto&#10;&#10;Descrição gerada com muito alta confiança">
            <a:extLst>
              <a:ext uri="{FF2B5EF4-FFF2-40B4-BE49-F238E27FC236}">
                <a16:creationId xmlns="" xmlns:a16="http://schemas.microsoft.com/office/drawing/2014/main" id="{2A692659-5F0D-4610-B0E0-1BD650D3B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/>
          <a:stretch/>
        </p:blipFill>
        <p:spPr>
          <a:xfrm>
            <a:off x="1427016" y="1868224"/>
            <a:ext cx="6354414" cy="42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8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Generative vs Discriminative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="" xmlns:a16="http://schemas.microsoft.com/office/drawing/2014/main" id="{88C10040-E851-439F-9256-4D885416C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70" y="1236219"/>
            <a:ext cx="8676430" cy="4857614"/>
          </a:xfrm>
        </p:spPr>
        <p:txBody>
          <a:bodyPr>
            <a:normAutofit/>
          </a:bodyPr>
          <a:lstStyle/>
          <a:p>
            <a:endParaRPr lang="pt-BR" sz="2400" dirty="0"/>
          </a:p>
          <a:p>
            <a:endParaRPr lang="pt-BR" sz="2400" dirty="0"/>
          </a:p>
          <a:p>
            <a:r>
              <a:rPr lang="pt-BR" sz="2400" dirty="0" err="1"/>
              <a:t>Generative</a:t>
            </a:r>
            <a:r>
              <a:rPr lang="pt-BR" sz="2400" dirty="0"/>
              <a:t> </a:t>
            </a:r>
            <a:r>
              <a:rPr lang="pt-BR" sz="2400" dirty="0" err="1"/>
              <a:t>learns</a:t>
            </a:r>
            <a:r>
              <a:rPr lang="pt-BR" sz="2400" dirty="0"/>
              <a:t> joint </a:t>
            </a:r>
            <a:r>
              <a:rPr lang="pt-BR" sz="2400" dirty="0" err="1"/>
              <a:t>probability</a:t>
            </a:r>
            <a:r>
              <a:rPr lang="pt-BR" sz="2400" dirty="0"/>
              <a:t> </a:t>
            </a:r>
            <a:r>
              <a:rPr lang="pt-BR" sz="2400" dirty="0" err="1"/>
              <a:t>distribution</a:t>
            </a:r>
            <a:r>
              <a:rPr lang="pt-BR" sz="2400" dirty="0"/>
              <a:t> = P(</a:t>
            </a:r>
            <a:r>
              <a:rPr lang="pt-BR" sz="2400" dirty="0" err="1"/>
              <a:t>x,y</a:t>
            </a:r>
            <a:r>
              <a:rPr lang="pt-BR" sz="2400" dirty="0"/>
              <a:t>)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 err="1"/>
              <a:t>Discriminative</a:t>
            </a:r>
            <a:r>
              <a:rPr lang="pt-BR" sz="2400" dirty="0"/>
              <a:t> </a:t>
            </a:r>
            <a:r>
              <a:rPr lang="pt-BR" sz="2400" dirty="0" err="1"/>
              <a:t>learns</a:t>
            </a:r>
            <a:r>
              <a:rPr lang="pt-BR" sz="2400" dirty="0"/>
              <a:t> </a:t>
            </a:r>
            <a:r>
              <a:rPr lang="pt-BR" sz="2400" dirty="0" err="1"/>
              <a:t>conditional</a:t>
            </a:r>
            <a:r>
              <a:rPr lang="pt-BR" sz="2400" dirty="0"/>
              <a:t> </a:t>
            </a:r>
            <a:r>
              <a:rPr lang="pt-BR" sz="2400" dirty="0" err="1"/>
              <a:t>probability</a:t>
            </a:r>
            <a:r>
              <a:rPr lang="pt-BR" sz="2400" dirty="0"/>
              <a:t> </a:t>
            </a:r>
            <a:r>
              <a:rPr lang="pt-BR" sz="2400" dirty="0" err="1"/>
              <a:t>distribution</a:t>
            </a:r>
            <a:r>
              <a:rPr lang="pt-BR" sz="2400" dirty="0"/>
              <a:t> = P(</a:t>
            </a:r>
            <a:r>
              <a:rPr lang="pt-BR" sz="2400" dirty="0" err="1"/>
              <a:t>y|x</a:t>
            </a:r>
            <a:r>
              <a:rPr lang="pt-BR" sz="2400" dirty="0"/>
              <a:t>)</a:t>
            </a:r>
          </a:p>
          <a:p>
            <a:endParaRPr lang="pt-BR" sz="2400" dirty="0"/>
          </a:p>
        </p:txBody>
      </p:sp>
      <p:pic>
        <p:nvPicPr>
          <p:cNvPr id="8" name="Imagem 6">
            <a:extLst>
              <a:ext uri="{FF2B5EF4-FFF2-40B4-BE49-F238E27FC236}">
                <a16:creationId xmlns="" xmlns:a16="http://schemas.microsoft.com/office/drawing/2014/main" id="{9C50B506-0D2B-4C3F-B2D1-9D6151D7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64" y="2964048"/>
            <a:ext cx="1398778" cy="654747"/>
          </a:xfrm>
          <a:prstGeom prst="rect">
            <a:avLst/>
          </a:prstGeom>
        </p:spPr>
      </p:pic>
      <p:pic>
        <p:nvPicPr>
          <p:cNvPr id="9" name="Imagem 7">
            <a:extLst>
              <a:ext uri="{FF2B5EF4-FFF2-40B4-BE49-F238E27FC236}">
                <a16:creationId xmlns="" xmlns:a16="http://schemas.microsoft.com/office/drawing/2014/main" id="{F224D3F0-9E40-4883-B3E2-AFA97612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80" y="4943226"/>
            <a:ext cx="1488062" cy="66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4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GAN Advantages over Generative Models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D &amp; G = Multi Layer Perceptron</a:t>
            </a:r>
          </a:p>
          <a:p>
            <a:endParaRPr lang="pt-BR" sz="2000" dirty="0"/>
          </a:p>
          <a:p>
            <a:r>
              <a:rPr lang="pt-BR" sz="2000" dirty="0"/>
              <a:t>Regular backpropagation like VAE (G and D differentiable)</a:t>
            </a:r>
          </a:p>
          <a:p>
            <a:endParaRPr lang="pt-BR" sz="2000" dirty="0"/>
          </a:p>
          <a:p>
            <a:r>
              <a:rPr lang="pt-BR" sz="2000" dirty="0"/>
              <a:t>Does not necessarily involve Maximum Likelihood estimation</a:t>
            </a:r>
          </a:p>
          <a:p>
            <a:endParaRPr lang="pt-BR" sz="2000" dirty="0"/>
          </a:p>
          <a:p>
            <a:r>
              <a:rPr lang="pt-BR" sz="2000" dirty="0"/>
              <a:t>No need to use Markov Chains</a:t>
            </a:r>
          </a:p>
          <a:p>
            <a:endParaRPr lang="pt-BR" sz="2000" dirty="0"/>
          </a:p>
          <a:p>
            <a:r>
              <a:rPr lang="pt-BR" sz="2000" dirty="0"/>
              <a:t>Subject but robust to overfitting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8608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Game Theory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400" dirty="0" smtClean="0"/>
          </a:p>
          <a:p>
            <a:r>
              <a:rPr lang="pt-BR" sz="2400" dirty="0" smtClean="0"/>
              <a:t>2 </a:t>
            </a:r>
            <a:r>
              <a:rPr lang="pt-BR" sz="2400" dirty="0"/>
              <a:t>Player Game – Zero Sum</a:t>
            </a:r>
          </a:p>
          <a:p>
            <a:endParaRPr lang="pt-BR" sz="2400" dirty="0"/>
          </a:p>
          <a:p>
            <a:r>
              <a:rPr lang="pt-BR" sz="2400" dirty="0"/>
              <a:t>Minimax solution: Nash Equilibrium</a:t>
            </a:r>
          </a:p>
          <a:p>
            <a:endParaRPr lang="pt-BR" sz="2400" dirty="0"/>
          </a:p>
          <a:p>
            <a:r>
              <a:rPr lang="pt-BR" sz="2400" dirty="0"/>
              <a:t>Unique solution: D=1/2 everywhere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86322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7">
            <a:extLst>
              <a:ext uri="{FF2B5EF4-FFF2-40B4-BE49-F238E27FC236}">
                <a16:creationId xmlns="" xmlns:a16="http://schemas.microsoft.com/office/drawing/2014/main" id="{434B8E56-65D2-46AA-A8CE-94AD18DDA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3887046"/>
            <a:ext cx="5472547" cy="211558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="" xmlns:a16="http://schemas.microsoft.com/office/drawing/2014/main" id="{26ACCD00-604A-4896-A9E6-E3CD0B13A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61" y="974725"/>
            <a:ext cx="3148392" cy="312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62039"/>
              </p:ext>
            </p:extLst>
          </p:nvPr>
        </p:nvGraphicFramePr>
        <p:xfrm>
          <a:off x="1773368" y="983666"/>
          <a:ext cx="5674736" cy="5098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Nash Equilibrium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Sub optimal</a:t>
            </a:r>
          </a:p>
          <a:p>
            <a:endParaRPr lang="pt-BR" sz="2400" dirty="0"/>
          </a:p>
          <a:p>
            <a:r>
              <a:rPr lang="pt-BR" sz="2400" dirty="0"/>
              <a:t>Non cooperative</a:t>
            </a:r>
          </a:p>
          <a:p>
            <a:endParaRPr lang="pt-BR" sz="2400" dirty="0"/>
          </a:p>
          <a:p>
            <a:r>
              <a:rPr lang="pt-BR" sz="2400" dirty="0"/>
              <a:t>Emulate human behavior: bounded rationality (Herbert Simon)</a:t>
            </a:r>
          </a:p>
          <a:p>
            <a:endParaRPr lang="pt-BR" sz="2400" dirty="0"/>
          </a:p>
          <a:p>
            <a:r>
              <a:rPr lang="pt-BR" sz="2400" dirty="0"/>
              <a:t>Simultaneous but not equivalent ** (GANs)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15972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GANs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Semi Supervised Learning: missing labels</a:t>
            </a:r>
          </a:p>
          <a:p>
            <a:endParaRPr lang="pt-BR" sz="2400" dirty="0"/>
          </a:p>
          <a:p>
            <a:r>
              <a:rPr lang="pt-BR" sz="2400" dirty="0"/>
              <a:t>Inverse Reinforcement Learning</a:t>
            </a:r>
          </a:p>
          <a:p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B941EA9D-1C19-419F-820B-2D86C842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56" y="3092026"/>
            <a:ext cx="4260659" cy="30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55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Uma imagem contendo captura de tela, texto&#10;&#10;Descrição gerada com alta confiança">
            <a:extLst>
              <a:ext uri="{FF2B5EF4-FFF2-40B4-BE49-F238E27FC236}">
                <a16:creationId xmlns="" xmlns:a16="http://schemas.microsoft.com/office/drawing/2014/main" id="{EFAB09DA-F758-44E8-A66F-DFEAD7132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1" y="910935"/>
            <a:ext cx="6982690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1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1">
            <a:extLst>
              <a:ext uri="{FF2B5EF4-FFF2-40B4-BE49-F238E27FC236}">
                <a16:creationId xmlns="" xmlns:a16="http://schemas.microsoft.com/office/drawing/2014/main" id="{A9D5C077-0E53-4BF3-9C46-F1F289BFAA96}"/>
              </a:ext>
            </a:extLst>
          </p:cNvPr>
          <p:cNvSpPr/>
          <p:nvPr/>
        </p:nvSpPr>
        <p:spPr>
          <a:xfrm>
            <a:off x="1814178" y="1989506"/>
            <a:ext cx="1273212" cy="1282785"/>
          </a:xfrm>
          <a:prstGeom prst="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b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6" name="Retângulo 2">
            <a:extLst>
              <a:ext uri="{FF2B5EF4-FFF2-40B4-BE49-F238E27FC236}">
                <a16:creationId xmlns="" xmlns:a16="http://schemas.microsoft.com/office/drawing/2014/main" id="{AA2855F4-AD15-4D59-82D1-B407BF7F3DBE}"/>
              </a:ext>
            </a:extLst>
          </p:cNvPr>
          <p:cNvSpPr/>
          <p:nvPr/>
        </p:nvSpPr>
        <p:spPr>
          <a:xfrm>
            <a:off x="1814177" y="3813166"/>
            <a:ext cx="1273212" cy="128278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" name="Retângulo 3">
            <a:extLst>
              <a:ext uri="{FF2B5EF4-FFF2-40B4-BE49-F238E27FC236}">
                <a16:creationId xmlns="" xmlns:a16="http://schemas.microsoft.com/office/drawing/2014/main" id="{BAB4B1A6-634A-475E-82AE-B29936424027}"/>
              </a:ext>
            </a:extLst>
          </p:cNvPr>
          <p:cNvSpPr/>
          <p:nvPr/>
        </p:nvSpPr>
        <p:spPr>
          <a:xfrm>
            <a:off x="2309581" y="5505469"/>
            <a:ext cx="282403" cy="284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CaixaDeTexto 4">
            <a:extLst>
              <a:ext uri="{FF2B5EF4-FFF2-40B4-BE49-F238E27FC236}">
                <a16:creationId xmlns="" xmlns:a16="http://schemas.microsoft.com/office/drawing/2014/main" id="{CCECDC6F-44DB-41DB-9CF6-417FE8A23F41}"/>
              </a:ext>
            </a:extLst>
          </p:cNvPr>
          <p:cNvSpPr txBox="1"/>
          <p:nvPr/>
        </p:nvSpPr>
        <p:spPr>
          <a:xfrm>
            <a:off x="363839" y="1175451"/>
            <a:ext cx="154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/>
              <a:t>Latent</a:t>
            </a:r>
            <a:r>
              <a:rPr lang="pt-BR" sz="1600" b="1" dirty="0"/>
              <a:t> </a:t>
            </a:r>
            <a:r>
              <a:rPr lang="pt-BR" sz="1600" b="1" dirty="0" err="1"/>
              <a:t>Variables</a:t>
            </a:r>
            <a:endParaRPr lang="pt-BR" sz="1600" b="1" dirty="0"/>
          </a:p>
          <a:p>
            <a:r>
              <a:rPr lang="pt-BR" sz="1600" b="1" dirty="0"/>
              <a:t>(</a:t>
            </a:r>
            <a:r>
              <a:rPr lang="pt-BR" sz="1600" b="1" dirty="0" err="1"/>
              <a:t>add</a:t>
            </a:r>
            <a:r>
              <a:rPr lang="pt-BR" sz="1600" b="1" dirty="0"/>
              <a:t> </a:t>
            </a:r>
            <a:r>
              <a:rPr lang="pt-BR" sz="1600" b="1" dirty="0" err="1"/>
              <a:t>noise</a:t>
            </a:r>
            <a:r>
              <a:rPr lang="pt-BR" sz="1600" b="1" dirty="0"/>
              <a:t>)</a:t>
            </a:r>
          </a:p>
          <a:p>
            <a:r>
              <a:rPr lang="pt-BR" sz="1600" b="1" dirty="0" err="1"/>
              <a:t>Fake</a:t>
            </a:r>
            <a:endParaRPr lang="pt-BR" sz="1600" b="1" dirty="0"/>
          </a:p>
        </p:txBody>
      </p:sp>
      <p:sp>
        <p:nvSpPr>
          <p:cNvPr id="9" name="Seta: Dobrada 5">
            <a:extLst>
              <a:ext uri="{FF2B5EF4-FFF2-40B4-BE49-F238E27FC236}">
                <a16:creationId xmlns="" xmlns:a16="http://schemas.microsoft.com/office/drawing/2014/main" id="{FEB5B3CC-EF39-4411-B9E8-F1EF863BC04F}"/>
              </a:ext>
            </a:extLst>
          </p:cNvPr>
          <p:cNvSpPr/>
          <p:nvPr/>
        </p:nvSpPr>
        <p:spPr>
          <a:xfrm rot="5400000">
            <a:off x="1839846" y="1548497"/>
            <a:ext cx="497797" cy="355502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: para Baixo 6">
            <a:extLst>
              <a:ext uri="{FF2B5EF4-FFF2-40B4-BE49-F238E27FC236}">
                <a16:creationId xmlns="" xmlns:a16="http://schemas.microsoft.com/office/drawing/2014/main" id="{9B65B0BD-5660-46EF-97A5-563A17CE9EDF}"/>
              </a:ext>
            </a:extLst>
          </p:cNvPr>
          <p:cNvSpPr/>
          <p:nvPr/>
        </p:nvSpPr>
        <p:spPr>
          <a:xfrm>
            <a:off x="2082222" y="3272291"/>
            <a:ext cx="227359" cy="51215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Dobrada 8">
            <a:extLst>
              <a:ext uri="{FF2B5EF4-FFF2-40B4-BE49-F238E27FC236}">
                <a16:creationId xmlns="" xmlns:a16="http://schemas.microsoft.com/office/drawing/2014/main" id="{8C6697F2-5B42-41F8-8505-2643BC6EB584}"/>
              </a:ext>
            </a:extLst>
          </p:cNvPr>
          <p:cNvSpPr/>
          <p:nvPr/>
        </p:nvSpPr>
        <p:spPr>
          <a:xfrm rot="5400000" flipV="1">
            <a:off x="2833430" y="3190647"/>
            <a:ext cx="411640" cy="78553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CaixaDeTexto 9">
            <a:extLst>
              <a:ext uri="{FF2B5EF4-FFF2-40B4-BE49-F238E27FC236}">
                <a16:creationId xmlns="" xmlns:a16="http://schemas.microsoft.com/office/drawing/2014/main" id="{FE11D906-DA9C-4E4E-8741-CDE6FC3D477C}"/>
              </a:ext>
            </a:extLst>
          </p:cNvPr>
          <p:cNvSpPr txBox="1"/>
          <p:nvPr/>
        </p:nvSpPr>
        <p:spPr>
          <a:xfrm>
            <a:off x="3465380" y="3211157"/>
            <a:ext cx="1045552" cy="46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Training Data</a:t>
            </a:r>
          </a:p>
          <a:p>
            <a:r>
              <a:rPr lang="pt-BR" b="1" dirty="0"/>
              <a:t>Real</a:t>
            </a:r>
          </a:p>
        </p:txBody>
      </p:sp>
      <p:sp>
        <p:nvSpPr>
          <p:cNvPr id="13" name="Seta: para Baixo 10">
            <a:extLst>
              <a:ext uri="{FF2B5EF4-FFF2-40B4-BE49-F238E27FC236}">
                <a16:creationId xmlns="" xmlns:a16="http://schemas.microsoft.com/office/drawing/2014/main" id="{71D8F7AF-5DBD-4C75-9DC8-79A8E36C8556}"/>
              </a:ext>
            </a:extLst>
          </p:cNvPr>
          <p:cNvSpPr/>
          <p:nvPr/>
        </p:nvSpPr>
        <p:spPr>
          <a:xfrm>
            <a:off x="2347872" y="5172535"/>
            <a:ext cx="193854" cy="2845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1">
            <a:extLst>
              <a:ext uri="{FF2B5EF4-FFF2-40B4-BE49-F238E27FC236}">
                <a16:creationId xmlns="" xmlns:a16="http://schemas.microsoft.com/office/drawing/2014/main" id="{D4B3B81F-1717-4EBA-8462-6EE7DAD7EE1B}"/>
              </a:ext>
            </a:extLst>
          </p:cNvPr>
          <p:cNvSpPr txBox="1"/>
          <p:nvPr/>
        </p:nvSpPr>
        <p:spPr>
          <a:xfrm>
            <a:off x="2601644" y="1970359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MLP</a:t>
            </a:r>
          </a:p>
        </p:txBody>
      </p:sp>
      <p:sp>
        <p:nvSpPr>
          <p:cNvPr id="15" name="CaixaDeTexto 12">
            <a:extLst>
              <a:ext uri="{FF2B5EF4-FFF2-40B4-BE49-F238E27FC236}">
                <a16:creationId xmlns="" xmlns:a16="http://schemas.microsoft.com/office/drawing/2014/main" id="{91D15A5C-F0DD-4A93-BCD7-78AC3F3F6DF1}"/>
              </a:ext>
            </a:extLst>
          </p:cNvPr>
          <p:cNvSpPr txBox="1"/>
          <p:nvPr/>
        </p:nvSpPr>
        <p:spPr>
          <a:xfrm>
            <a:off x="2578722" y="380359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MLP</a:t>
            </a:r>
          </a:p>
        </p:txBody>
      </p:sp>
      <p:sp>
        <p:nvSpPr>
          <p:cNvPr id="16" name="Retângulo 24">
            <a:extLst>
              <a:ext uri="{FF2B5EF4-FFF2-40B4-BE49-F238E27FC236}">
                <a16:creationId xmlns="" xmlns:a16="http://schemas.microsoft.com/office/drawing/2014/main" id="{5BC7815E-8C9A-4D89-88AE-B91C23D261B3}"/>
              </a:ext>
            </a:extLst>
          </p:cNvPr>
          <p:cNvSpPr/>
          <p:nvPr/>
        </p:nvSpPr>
        <p:spPr>
          <a:xfrm>
            <a:off x="5334664" y="1979934"/>
            <a:ext cx="1273212" cy="1282785"/>
          </a:xfrm>
          <a:prstGeom prst="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>
                <a:solidFill>
                  <a:schemeClr val="tx1"/>
                </a:solidFill>
              </a:rPr>
              <a:t>Encoder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17" name="Retângulo 25">
            <a:extLst>
              <a:ext uri="{FF2B5EF4-FFF2-40B4-BE49-F238E27FC236}">
                <a16:creationId xmlns="" xmlns:a16="http://schemas.microsoft.com/office/drawing/2014/main" id="{F03E5ECF-A5EF-41DB-92B6-D2DF4C42C5AB}"/>
              </a:ext>
            </a:extLst>
          </p:cNvPr>
          <p:cNvSpPr/>
          <p:nvPr/>
        </p:nvSpPr>
        <p:spPr>
          <a:xfrm>
            <a:off x="5334664" y="3803594"/>
            <a:ext cx="1273212" cy="128278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>
                <a:solidFill>
                  <a:schemeClr val="tx1"/>
                </a:solidFill>
              </a:rPr>
              <a:t>Decoder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18" name="CaixaDeTexto 27">
            <a:extLst>
              <a:ext uri="{FF2B5EF4-FFF2-40B4-BE49-F238E27FC236}">
                <a16:creationId xmlns="" xmlns:a16="http://schemas.microsoft.com/office/drawing/2014/main" id="{CBD17F3D-C62E-4652-8E96-C173F918B8D4}"/>
              </a:ext>
            </a:extLst>
          </p:cNvPr>
          <p:cNvSpPr txBox="1"/>
          <p:nvPr/>
        </p:nvSpPr>
        <p:spPr>
          <a:xfrm>
            <a:off x="4172229" y="1249784"/>
            <a:ext cx="1547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/>
              <a:t>Latent</a:t>
            </a:r>
            <a:r>
              <a:rPr lang="pt-BR" sz="1600" b="1" dirty="0"/>
              <a:t> </a:t>
            </a:r>
            <a:r>
              <a:rPr lang="pt-BR" sz="1600" b="1" dirty="0" err="1"/>
              <a:t>Variables</a:t>
            </a:r>
            <a:endParaRPr lang="pt-BR" sz="1600" b="1" dirty="0"/>
          </a:p>
          <a:p>
            <a:r>
              <a:rPr lang="pt-BR" sz="1600" b="1" dirty="0"/>
              <a:t>(</a:t>
            </a:r>
            <a:r>
              <a:rPr lang="pt-BR" sz="1600" b="1" dirty="0" err="1"/>
              <a:t>add</a:t>
            </a:r>
            <a:r>
              <a:rPr lang="pt-BR" sz="1600" b="1" dirty="0"/>
              <a:t> </a:t>
            </a:r>
            <a:r>
              <a:rPr lang="pt-BR" sz="1600" b="1" dirty="0" err="1"/>
              <a:t>noise</a:t>
            </a:r>
            <a:r>
              <a:rPr lang="pt-BR" sz="1600" b="1" dirty="0"/>
              <a:t>)</a:t>
            </a:r>
          </a:p>
        </p:txBody>
      </p:sp>
      <p:sp>
        <p:nvSpPr>
          <p:cNvPr id="19" name="Seta: Dobrada 28">
            <a:extLst>
              <a:ext uri="{FF2B5EF4-FFF2-40B4-BE49-F238E27FC236}">
                <a16:creationId xmlns="" xmlns:a16="http://schemas.microsoft.com/office/drawing/2014/main" id="{053BEEF2-8A82-483F-9F0F-EA847EF1523B}"/>
              </a:ext>
            </a:extLst>
          </p:cNvPr>
          <p:cNvSpPr/>
          <p:nvPr/>
        </p:nvSpPr>
        <p:spPr>
          <a:xfrm rot="5400000">
            <a:off x="5637433" y="1538925"/>
            <a:ext cx="497797" cy="355502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para Baixo 29">
            <a:extLst>
              <a:ext uri="{FF2B5EF4-FFF2-40B4-BE49-F238E27FC236}">
                <a16:creationId xmlns="" xmlns:a16="http://schemas.microsoft.com/office/drawing/2014/main" id="{10A90E4F-C89B-42B2-A452-7E9D729D6EF3}"/>
              </a:ext>
            </a:extLst>
          </p:cNvPr>
          <p:cNvSpPr/>
          <p:nvPr/>
        </p:nvSpPr>
        <p:spPr>
          <a:xfrm>
            <a:off x="5857589" y="3281866"/>
            <a:ext cx="227359" cy="51215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Seta: para Baixo 32">
            <a:extLst>
              <a:ext uri="{FF2B5EF4-FFF2-40B4-BE49-F238E27FC236}">
                <a16:creationId xmlns="" xmlns:a16="http://schemas.microsoft.com/office/drawing/2014/main" id="{47E75F8D-AB89-489F-9C4D-5B7D1A154F07}"/>
              </a:ext>
            </a:extLst>
          </p:cNvPr>
          <p:cNvSpPr/>
          <p:nvPr/>
        </p:nvSpPr>
        <p:spPr>
          <a:xfrm>
            <a:off x="5868359" y="5162963"/>
            <a:ext cx="193854" cy="2845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33">
            <a:extLst>
              <a:ext uri="{FF2B5EF4-FFF2-40B4-BE49-F238E27FC236}">
                <a16:creationId xmlns="" xmlns:a16="http://schemas.microsoft.com/office/drawing/2014/main" id="{23322314-E529-49B5-B308-7262828D274C}"/>
              </a:ext>
            </a:extLst>
          </p:cNvPr>
          <p:cNvSpPr txBox="1"/>
          <p:nvPr/>
        </p:nvSpPr>
        <p:spPr>
          <a:xfrm>
            <a:off x="6025146" y="1960786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MLP</a:t>
            </a:r>
          </a:p>
        </p:txBody>
      </p:sp>
      <p:sp>
        <p:nvSpPr>
          <p:cNvPr id="25" name="CaixaDeTexto 34">
            <a:extLst>
              <a:ext uri="{FF2B5EF4-FFF2-40B4-BE49-F238E27FC236}">
                <a16:creationId xmlns="" xmlns:a16="http://schemas.microsoft.com/office/drawing/2014/main" id="{A44DB3C9-76AA-4588-B145-7747B0AABCF2}"/>
              </a:ext>
            </a:extLst>
          </p:cNvPr>
          <p:cNvSpPr txBox="1"/>
          <p:nvPr/>
        </p:nvSpPr>
        <p:spPr>
          <a:xfrm>
            <a:off x="6113063" y="379402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MLP</a:t>
            </a:r>
          </a:p>
        </p:txBody>
      </p:sp>
      <p:sp>
        <p:nvSpPr>
          <p:cNvPr id="26" name="CaixaDeTexto 35">
            <a:extLst>
              <a:ext uri="{FF2B5EF4-FFF2-40B4-BE49-F238E27FC236}">
                <a16:creationId xmlns="" xmlns:a16="http://schemas.microsoft.com/office/drawing/2014/main" id="{DC43E9D7-ACAF-49F7-B5F9-1749A73BD134}"/>
              </a:ext>
            </a:extLst>
          </p:cNvPr>
          <p:cNvSpPr txBox="1"/>
          <p:nvPr/>
        </p:nvSpPr>
        <p:spPr>
          <a:xfrm>
            <a:off x="5540616" y="5471483"/>
            <a:ext cx="928319" cy="26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Real MNIST</a:t>
            </a:r>
          </a:p>
        </p:txBody>
      </p:sp>
      <p:sp>
        <p:nvSpPr>
          <p:cNvPr id="27" name="Retângulo 36">
            <a:extLst>
              <a:ext uri="{FF2B5EF4-FFF2-40B4-BE49-F238E27FC236}">
                <a16:creationId xmlns="" xmlns:a16="http://schemas.microsoft.com/office/drawing/2014/main" id="{6BC6B429-9863-49FC-A579-F992BCBEF6A4}"/>
              </a:ext>
            </a:extLst>
          </p:cNvPr>
          <p:cNvSpPr/>
          <p:nvPr/>
        </p:nvSpPr>
        <p:spPr>
          <a:xfrm>
            <a:off x="4427942" y="890947"/>
            <a:ext cx="3180999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 err="1">
                <a:ln w="22225">
                  <a:solidFill>
                    <a:schemeClr val="tx1">
                      <a:alpha val="28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Denoising</a:t>
            </a:r>
            <a:r>
              <a:rPr lang="pt-BR" sz="2400" b="1" cap="none" spc="0" dirty="0">
                <a:ln w="22225">
                  <a:solidFill>
                    <a:schemeClr val="tx1">
                      <a:alpha val="28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 </a:t>
            </a:r>
            <a:r>
              <a:rPr lang="pt-BR" sz="2400" b="1" cap="none" spc="0" dirty="0" err="1">
                <a:ln w="22225">
                  <a:solidFill>
                    <a:schemeClr val="tx1">
                      <a:alpha val="28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Autoencoder</a:t>
            </a:r>
            <a:endParaRPr lang="pt-BR" sz="2400" b="1" cap="none" spc="0" dirty="0">
              <a:ln w="22225">
                <a:solidFill>
                  <a:schemeClr val="tx1">
                    <a:alpha val="28000"/>
                  </a:schemeClr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8" name="Retângulo 37">
            <a:extLst>
              <a:ext uri="{FF2B5EF4-FFF2-40B4-BE49-F238E27FC236}">
                <a16:creationId xmlns="" xmlns:a16="http://schemas.microsoft.com/office/drawing/2014/main" id="{B0232C9C-4D5D-44A2-8916-B1EA17397DD8}"/>
              </a:ext>
            </a:extLst>
          </p:cNvPr>
          <p:cNvSpPr/>
          <p:nvPr/>
        </p:nvSpPr>
        <p:spPr>
          <a:xfrm>
            <a:off x="2076590" y="852091"/>
            <a:ext cx="768159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 smtClean="0">
                <a:ln w="22225">
                  <a:solidFill>
                    <a:schemeClr val="tx1">
                      <a:alpha val="46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GAN</a:t>
            </a:r>
            <a:endParaRPr lang="pt-BR" sz="2400" b="1" cap="none" spc="0" dirty="0">
              <a:ln w="22225">
                <a:solidFill>
                  <a:schemeClr val="tx1">
                    <a:alpha val="46000"/>
                  </a:schemeClr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9" name="CaixaDeTexto 7">
            <a:extLst>
              <a:ext uri="{FF2B5EF4-FFF2-40B4-BE49-F238E27FC236}">
                <a16:creationId xmlns="" xmlns:a16="http://schemas.microsoft.com/office/drawing/2014/main" id="{96A2D4B3-B7FD-4091-B9E8-108D442CEF1F}"/>
              </a:ext>
            </a:extLst>
          </p:cNvPr>
          <p:cNvSpPr txBox="1"/>
          <p:nvPr/>
        </p:nvSpPr>
        <p:spPr>
          <a:xfrm>
            <a:off x="368651" y="3406314"/>
            <a:ext cx="1095345" cy="46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ADVERSARIAL</a:t>
            </a:r>
          </a:p>
          <a:p>
            <a:pPr algn="ctr"/>
            <a:r>
              <a:rPr lang="pt-BR" b="1" dirty="0"/>
              <a:t>(0,0)</a:t>
            </a:r>
          </a:p>
        </p:txBody>
      </p:sp>
      <p:sp>
        <p:nvSpPr>
          <p:cNvPr id="30" name="CaixaDeTexto 26">
            <a:extLst>
              <a:ext uri="{FF2B5EF4-FFF2-40B4-BE49-F238E27FC236}">
                <a16:creationId xmlns="" xmlns:a16="http://schemas.microsoft.com/office/drawing/2014/main" id="{07FC4E91-E6F2-4E0C-A76C-55D94865C030}"/>
              </a:ext>
            </a:extLst>
          </p:cNvPr>
          <p:cNvSpPr txBox="1"/>
          <p:nvPr/>
        </p:nvSpPr>
        <p:spPr>
          <a:xfrm>
            <a:off x="7093699" y="3311205"/>
            <a:ext cx="1102292" cy="46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COOPERATIVE</a:t>
            </a:r>
          </a:p>
          <a:p>
            <a:pPr algn="ctr"/>
            <a:r>
              <a:rPr lang="pt-BR" b="1" dirty="0"/>
              <a:t>(1,1)</a:t>
            </a:r>
          </a:p>
        </p:txBody>
      </p:sp>
    </p:spTree>
    <p:extLst>
      <p:ext uri="{BB962C8B-B14F-4D97-AF65-F5344CB8AC3E}">
        <p14:creationId xmlns:p14="http://schemas.microsoft.com/office/powerpoint/2010/main" val="3577369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Question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How can we change GAN’s strategy to create e WIN-WIN situation with payoff equal to (1,1) ?</a:t>
            </a:r>
          </a:p>
          <a:p>
            <a:endParaRPr lang="pt-BR" dirty="0"/>
          </a:p>
        </p:txBody>
      </p:sp>
      <p:pic>
        <p:nvPicPr>
          <p:cNvPr id="4" name="Imagem 4">
            <a:extLst>
              <a:ext uri="{FF2B5EF4-FFF2-40B4-BE49-F238E27FC236}">
                <a16:creationId xmlns="" xmlns:a16="http://schemas.microsoft.com/office/drawing/2014/main" id="{36D2735C-9C97-46F3-AEF9-3954700B0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627" y="3209090"/>
            <a:ext cx="1233443" cy="1859509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="" xmlns:a16="http://schemas.microsoft.com/office/drawing/2014/main" id="{775B1C43-0601-4BF3-B41D-F2EB28ED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15" y="3393876"/>
            <a:ext cx="4332135" cy="16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9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80655" y="803564"/>
            <a:ext cx="7317893" cy="5292436"/>
            <a:chOff x="1302437" y="0"/>
            <a:chExt cx="9715615" cy="6720586"/>
          </a:xfrm>
        </p:grpSpPr>
        <p:sp>
          <p:nvSpPr>
            <p:cNvPr id="5" name="Retângulo 1">
              <a:extLst>
                <a:ext uri="{FF2B5EF4-FFF2-40B4-BE49-F238E27FC236}">
                  <a16:creationId xmlns="" xmlns:a16="http://schemas.microsoft.com/office/drawing/2014/main" id="{90702BD3-6799-453E-8C2A-ADD9EC1F4E3D}"/>
                </a:ext>
              </a:extLst>
            </p:cNvPr>
            <p:cNvSpPr/>
            <p:nvPr/>
          </p:nvSpPr>
          <p:spPr>
            <a:xfrm>
              <a:off x="3800060" y="1456446"/>
              <a:ext cx="1762539" cy="1775792"/>
            </a:xfrm>
            <a:prstGeom prst="rect">
              <a:avLst/>
            </a:prstGeom>
            <a:solidFill>
              <a:srgbClr val="FF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6" name="Retângulo 2">
              <a:extLst>
                <a:ext uri="{FF2B5EF4-FFF2-40B4-BE49-F238E27FC236}">
                  <a16:creationId xmlns="" xmlns:a16="http://schemas.microsoft.com/office/drawing/2014/main" id="{EC5A56C1-0FB0-4591-93D1-6807612FD09F}"/>
                </a:ext>
              </a:extLst>
            </p:cNvPr>
            <p:cNvSpPr/>
            <p:nvPr/>
          </p:nvSpPr>
          <p:spPr>
            <a:xfrm>
              <a:off x="4797287" y="3984011"/>
              <a:ext cx="1762539" cy="17757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Retângulo 3">
              <a:extLst>
                <a:ext uri="{FF2B5EF4-FFF2-40B4-BE49-F238E27FC236}">
                  <a16:creationId xmlns="" xmlns:a16="http://schemas.microsoft.com/office/drawing/2014/main" id="{ACF8FDA1-91B2-45CC-8C8A-C93E787F8DBE}"/>
                </a:ext>
              </a:extLst>
            </p:cNvPr>
            <p:cNvSpPr/>
            <p:nvPr/>
          </p:nvSpPr>
          <p:spPr>
            <a:xfrm>
              <a:off x="5483087" y="6326708"/>
              <a:ext cx="390938" cy="3938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CaixaDeTexto 4">
              <a:extLst>
                <a:ext uri="{FF2B5EF4-FFF2-40B4-BE49-F238E27FC236}">
                  <a16:creationId xmlns="" xmlns:a16="http://schemas.microsoft.com/office/drawing/2014/main" id="{49E04583-9014-4657-8459-F85B9345608B}"/>
                </a:ext>
              </a:extLst>
            </p:cNvPr>
            <p:cNvSpPr txBox="1"/>
            <p:nvPr/>
          </p:nvSpPr>
          <p:spPr>
            <a:xfrm>
              <a:off x="3214753" y="493288"/>
              <a:ext cx="1881074" cy="978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Latent</a:t>
              </a:r>
              <a:r>
                <a:rPr lang="pt-BR" sz="1400" b="1" dirty="0"/>
                <a:t> </a:t>
              </a:r>
              <a:r>
                <a:rPr lang="pt-BR" sz="1400" b="1" dirty="0" err="1"/>
                <a:t>Variables</a:t>
              </a:r>
              <a:endParaRPr lang="pt-BR" sz="1400" b="1" dirty="0"/>
            </a:p>
            <a:p>
              <a:r>
                <a:rPr lang="pt-BR" sz="1400" b="1" dirty="0" err="1"/>
                <a:t>Add</a:t>
              </a:r>
              <a:r>
                <a:rPr lang="pt-BR" sz="1400" b="1" dirty="0"/>
                <a:t> (</a:t>
              </a:r>
              <a:r>
                <a:rPr lang="pt-BR" sz="1400" b="1" dirty="0" err="1"/>
                <a:t>noise</a:t>
              </a:r>
              <a:r>
                <a:rPr lang="pt-BR" sz="1400" b="1" dirty="0"/>
                <a:t>)</a:t>
              </a:r>
            </a:p>
            <a:p>
              <a:r>
                <a:rPr lang="pt-BR" sz="1400" b="1" dirty="0" err="1"/>
                <a:t>Fake</a:t>
              </a:r>
              <a:endParaRPr lang="pt-BR" sz="1400" b="1" dirty="0"/>
            </a:p>
          </p:txBody>
        </p:sp>
        <p:sp>
          <p:nvSpPr>
            <p:cNvPr id="9" name="Seta: Dobrada 5">
              <a:extLst>
                <a:ext uri="{FF2B5EF4-FFF2-40B4-BE49-F238E27FC236}">
                  <a16:creationId xmlns="" xmlns:a16="http://schemas.microsoft.com/office/drawing/2014/main" id="{867B0244-BB6A-43D4-A982-E92BC1CA6304}"/>
                </a:ext>
              </a:extLst>
            </p:cNvPr>
            <p:cNvSpPr/>
            <p:nvPr/>
          </p:nvSpPr>
          <p:spPr>
            <a:xfrm rot="5400000">
              <a:off x="4832822" y="848973"/>
              <a:ext cx="689113" cy="492130"/>
            </a:xfrm>
            <a:prstGeom prst="ben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chemeClr val="tx1"/>
                </a:solidFill>
              </a:endParaRPr>
            </a:p>
          </p:txBody>
        </p:sp>
        <p:sp>
          <p:nvSpPr>
            <p:cNvPr id="10" name="Seta: para Baixo 6">
              <a:extLst>
                <a:ext uri="{FF2B5EF4-FFF2-40B4-BE49-F238E27FC236}">
                  <a16:creationId xmlns="" xmlns:a16="http://schemas.microsoft.com/office/drawing/2014/main" id="{0F0EA343-C7D1-4B31-9593-9CC142F8D0D4}"/>
                </a:ext>
              </a:extLst>
            </p:cNvPr>
            <p:cNvSpPr/>
            <p:nvPr/>
          </p:nvSpPr>
          <p:spPr>
            <a:xfrm>
              <a:off x="5168348" y="3235264"/>
              <a:ext cx="314739" cy="70899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Seta: Dobrada 7">
              <a:extLst>
                <a:ext uri="{FF2B5EF4-FFF2-40B4-BE49-F238E27FC236}">
                  <a16:creationId xmlns="" xmlns:a16="http://schemas.microsoft.com/office/drawing/2014/main" id="{3BD8DC63-E71D-4B37-98DC-C3F229E2AB1F}"/>
                </a:ext>
              </a:extLst>
            </p:cNvPr>
            <p:cNvSpPr/>
            <p:nvPr/>
          </p:nvSpPr>
          <p:spPr>
            <a:xfrm rot="5400000" flipV="1">
              <a:off x="6502575" y="587577"/>
              <a:ext cx="569844" cy="108743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CaixaDeTexto 8">
              <a:extLst>
                <a:ext uri="{FF2B5EF4-FFF2-40B4-BE49-F238E27FC236}">
                  <a16:creationId xmlns="" xmlns:a16="http://schemas.microsoft.com/office/drawing/2014/main" id="{837063F9-877F-4A71-B285-304E132E9873}"/>
                </a:ext>
              </a:extLst>
            </p:cNvPr>
            <p:cNvSpPr txBox="1"/>
            <p:nvPr/>
          </p:nvSpPr>
          <p:spPr>
            <a:xfrm>
              <a:off x="7377400" y="615969"/>
              <a:ext cx="1594931" cy="692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Training Data</a:t>
              </a:r>
            </a:p>
            <a:p>
              <a:r>
                <a:rPr lang="pt-BR" sz="1400" b="1" dirty="0"/>
                <a:t>Real</a:t>
              </a:r>
            </a:p>
          </p:txBody>
        </p:sp>
        <p:sp>
          <p:nvSpPr>
            <p:cNvPr id="13" name="Seta: para Baixo 9">
              <a:extLst>
                <a:ext uri="{FF2B5EF4-FFF2-40B4-BE49-F238E27FC236}">
                  <a16:creationId xmlns="" xmlns:a16="http://schemas.microsoft.com/office/drawing/2014/main" id="{AA2132ED-EC0F-41D3-BFAD-026311FA217E}"/>
                </a:ext>
              </a:extLst>
            </p:cNvPr>
            <p:cNvSpPr/>
            <p:nvPr/>
          </p:nvSpPr>
          <p:spPr>
            <a:xfrm>
              <a:off x="5536095" y="5865819"/>
              <a:ext cx="268357" cy="393878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14" name="CaixaDeTexto 10">
              <a:extLst>
                <a:ext uri="{FF2B5EF4-FFF2-40B4-BE49-F238E27FC236}">
                  <a16:creationId xmlns="" xmlns:a16="http://schemas.microsoft.com/office/drawing/2014/main" id="{18C71443-C001-4FFA-9494-3E08C2F8383C}"/>
                </a:ext>
              </a:extLst>
            </p:cNvPr>
            <p:cNvSpPr txBox="1"/>
            <p:nvPr/>
          </p:nvSpPr>
          <p:spPr>
            <a:xfrm>
              <a:off x="4996503" y="1455442"/>
              <a:ext cx="700699" cy="40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5" name="CaixaDeTexto 11">
              <a:extLst>
                <a:ext uri="{FF2B5EF4-FFF2-40B4-BE49-F238E27FC236}">
                  <a16:creationId xmlns="" xmlns:a16="http://schemas.microsoft.com/office/drawing/2014/main" id="{B8C8EB59-CDB3-4CCB-B68D-A080F97CCA2D}"/>
                </a:ext>
              </a:extLst>
            </p:cNvPr>
            <p:cNvSpPr txBox="1"/>
            <p:nvPr/>
          </p:nvSpPr>
          <p:spPr>
            <a:xfrm>
              <a:off x="6009104" y="3970759"/>
              <a:ext cx="700699" cy="40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6" name="Retângulo 12">
              <a:extLst>
                <a:ext uri="{FF2B5EF4-FFF2-40B4-BE49-F238E27FC236}">
                  <a16:creationId xmlns="" xmlns:a16="http://schemas.microsoft.com/office/drawing/2014/main" id="{0AF3D950-D7FF-4636-86EA-AF5EE7C7E794}"/>
                </a:ext>
              </a:extLst>
            </p:cNvPr>
            <p:cNvSpPr/>
            <p:nvPr/>
          </p:nvSpPr>
          <p:spPr>
            <a:xfrm>
              <a:off x="4287227" y="0"/>
              <a:ext cx="2980920" cy="6929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2800" b="1" cap="none" spc="0" dirty="0" err="1">
                  <a:ln w="22225">
                    <a:solidFill>
                      <a:schemeClr val="tx1">
                        <a:alpha val="46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/>
                </a:rPr>
                <a:t>Siamese</a:t>
              </a:r>
              <a:r>
                <a:rPr lang="pt-BR" sz="2800" b="1" cap="none" spc="0" dirty="0">
                  <a:ln w="22225">
                    <a:solidFill>
                      <a:schemeClr val="tx1">
                        <a:alpha val="46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/>
                </a:rPr>
                <a:t> GAN</a:t>
              </a:r>
            </a:p>
          </p:txBody>
        </p:sp>
        <p:sp>
          <p:nvSpPr>
            <p:cNvPr id="17" name="CaixaDeTexto 13">
              <a:extLst>
                <a:ext uri="{FF2B5EF4-FFF2-40B4-BE49-F238E27FC236}">
                  <a16:creationId xmlns="" xmlns:a16="http://schemas.microsoft.com/office/drawing/2014/main" id="{AE1A08E4-49C2-48AB-AF0B-AC965BBD0A7C}"/>
                </a:ext>
              </a:extLst>
            </p:cNvPr>
            <p:cNvSpPr txBox="1"/>
            <p:nvPr/>
          </p:nvSpPr>
          <p:spPr>
            <a:xfrm>
              <a:off x="1302437" y="3509094"/>
              <a:ext cx="1669946" cy="692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/>
                <a:t>ADVERSARIAL</a:t>
              </a:r>
            </a:p>
            <a:p>
              <a:pPr algn="ctr"/>
              <a:r>
                <a:rPr lang="pt-BR" sz="1400" b="1" dirty="0"/>
                <a:t>(0,0)</a:t>
              </a:r>
            </a:p>
          </p:txBody>
        </p:sp>
        <p:sp>
          <p:nvSpPr>
            <p:cNvPr id="18" name="Retângulo 15">
              <a:extLst>
                <a:ext uri="{FF2B5EF4-FFF2-40B4-BE49-F238E27FC236}">
                  <a16:creationId xmlns="" xmlns:a16="http://schemas.microsoft.com/office/drawing/2014/main" id="{E8372B64-F4FD-4C89-A19E-A6A217796C82}"/>
                </a:ext>
              </a:extLst>
            </p:cNvPr>
            <p:cNvSpPr/>
            <p:nvPr/>
          </p:nvSpPr>
          <p:spPr>
            <a:xfrm>
              <a:off x="5771756" y="1455443"/>
              <a:ext cx="1762539" cy="17757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9" name="Seta: para Baixo 16">
              <a:extLst>
                <a:ext uri="{FF2B5EF4-FFF2-40B4-BE49-F238E27FC236}">
                  <a16:creationId xmlns="" xmlns:a16="http://schemas.microsoft.com/office/drawing/2014/main" id="{28D7DB10-B3B8-468E-81C0-1CC75CC5B138}"/>
                </a:ext>
              </a:extLst>
            </p:cNvPr>
            <p:cNvSpPr/>
            <p:nvPr/>
          </p:nvSpPr>
          <p:spPr>
            <a:xfrm>
              <a:off x="5872718" y="3241891"/>
              <a:ext cx="314739" cy="708991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0" name="CaixaDeTexto 17">
              <a:extLst>
                <a:ext uri="{FF2B5EF4-FFF2-40B4-BE49-F238E27FC236}">
                  <a16:creationId xmlns="" xmlns:a16="http://schemas.microsoft.com/office/drawing/2014/main" id="{31755218-33ED-4F04-99B2-B055BDB5B58C}"/>
                </a:ext>
              </a:extLst>
            </p:cNvPr>
            <p:cNvSpPr txBox="1"/>
            <p:nvPr/>
          </p:nvSpPr>
          <p:spPr>
            <a:xfrm>
              <a:off x="9197231" y="3509095"/>
              <a:ext cx="1681938" cy="692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/>
                <a:t>COOPERATIVE</a:t>
              </a:r>
            </a:p>
            <a:p>
              <a:pPr algn="ctr"/>
              <a:r>
                <a:rPr lang="pt-BR" sz="1400" b="1" dirty="0"/>
                <a:t>(1,1)</a:t>
              </a:r>
            </a:p>
          </p:txBody>
        </p:sp>
        <p:pic>
          <p:nvPicPr>
            <p:cNvPr id="21" name="Imagem 18" descr="Uma imagem contendo vestuário&#10;&#10;Descrição gerada com muito alta confiança">
              <a:extLst>
                <a:ext uri="{FF2B5EF4-FFF2-40B4-BE49-F238E27FC236}">
                  <a16:creationId xmlns="" xmlns:a16="http://schemas.microsoft.com/office/drawing/2014/main" id="{8D61B44D-F818-4D7B-ADBC-E41824014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9041" y="4203128"/>
              <a:ext cx="968766" cy="1435209"/>
            </a:xfrm>
            <a:prstGeom prst="rect">
              <a:avLst/>
            </a:prstGeom>
          </p:spPr>
        </p:pic>
        <p:pic>
          <p:nvPicPr>
            <p:cNvPr id="22" name="Imagem 19" descr="Uma imagem contendo ao ar livre&#10;&#10;Descrição gerada com muito alta confiança">
              <a:extLst>
                <a:ext uri="{FF2B5EF4-FFF2-40B4-BE49-F238E27FC236}">
                  <a16:creationId xmlns="" xmlns:a16="http://schemas.microsoft.com/office/drawing/2014/main" id="{BB29E865-8709-49C0-9318-8453659D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3546" y="1527872"/>
              <a:ext cx="1703363" cy="1703363"/>
            </a:xfrm>
            <a:prstGeom prst="rect">
              <a:avLst/>
            </a:prstGeom>
          </p:spPr>
        </p:pic>
        <p:pic>
          <p:nvPicPr>
            <p:cNvPr id="23" name="Imagem 20" descr="Uma imagem contendo vestuário&#10;&#10;Descrição gerada com muito alta confiança">
              <a:extLst>
                <a:ext uri="{FF2B5EF4-FFF2-40B4-BE49-F238E27FC236}">
                  <a16:creationId xmlns="" xmlns:a16="http://schemas.microsoft.com/office/drawing/2014/main" id="{3392E7D8-0318-41B2-9181-8939B79F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088" y="1640109"/>
              <a:ext cx="968766" cy="1435209"/>
            </a:xfrm>
            <a:prstGeom prst="rect">
              <a:avLst/>
            </a:prstGeom>
          </p:spPr>
        </p:pic>
        <p:sp>
          <p:nvSpPr>
            <p:cNvPr id="24" name="CaixaDeTexto 21">
              <a:extLst>
                <a:ext uri="{FF2B5EF4-FFF2-40B4-BE49-F238E27FC236}">
                  <a16:creationId xmlns="" xmlns:a16="http://schemas.microsoft.com/office/drawing/2014/main" id="{AAF8346D-C28C-4A03-8537-20EA56A0C0D7}"/>
                </a:ext>
              </a:extLst>
            </p:cNvPr>
            <p:cNvSpPr txBox="1"/>
            <p:nvPr/>
          </p:nvSpPr>
          <p:spPr>
            <a:xfrm>
              <a:off x="9303026" y="2040835"/>
              <a:ext cx="1715026" cy="40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Infiltrated</a:t>
              </a:r>
              <a:r>
                <a:rPr lang="pt-BR" sz="1400" b="1" dirty="0"/>
                <a:t> </a:t>
              </a:r>
              <a:r>
                <a:rPr lang="pt-BR" sz="1400" b="1" dirty="0" err="1"/>
                <a:t>Cop</a:t>
              </a:r>
              <a:endParaRPr lang="pt-BR" sz="1400" b="1" dirty="0"/>
            </a:p>
          </p:txBody>
        </p:sp>
        <p:sp>
          <p:nvSpPr>
            <p:cNvPr id="25" name="CaixaDeTexto 22">
              <a:extLst>
                <a:ext uri="{FF2B5EF4-FFF2-40B4-BE49-F238E27FC236}">
                  <a16:creationId xmlns="" xmlns:a16="http://schemas.microsoft.com/office/drawing/2014/main" id="{1B71F84D-E60E-4B66-B208-0CD48D5DF9DF}"/>
                </a:ext>
              </a:extLst>
            </p:cNvPr>
            <p:cNvSpPr txBox="1"/>
            <p:nvPr/>
          </p:nvSpPr>
          <p:spPr>
            <a:xfrm>
              <a:off x="6974176" y="1436934"/>
              <a:ext cx="700699" cy="40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26" name="Seta: Dobrada 23">
              <a:extLst>
                <a:ext uri="{FF2B5EF4-FFF2-40B4-BE49-F238E27FC236}">
                  <a16:creationId xmlns="" xmlns:a16="http://schemas.microsoft.com/office/drawing/2014/main" id="{7C0F7307-98C4-45F0-B5E9-5EAA95B2AE3A}"/>
                </a:ext>
              </a:extLst>
            </p:cNvPr>
            <p:cNvSpPr/>
            <p:nvPr/>
          </p:nvSpPr>
          <p:spPr>
            <a:xfrm rot="5400000" flipV="1">
              <a:off x="6531253" y="3086681"/>
              <a:ext cx="569844" cy="108743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CaixaDeTexto 24">
              <a:extLst>
                <a:ext uri="{FF2B5EF4-FFF2-40B4-BE49-F238E27FC236}">
                  <a16:creationId xmlns="" xmlns:a16="http://schemas.microsoft.com/office/drawing/2014/main" id="{792993E7-8581-4B7D-8A49-FC466604FD12}"/>
                </a:ext>
              </a:extLst>
            </p:cNvPr>
            <p:cNvSpPr txBox="1"/>
            <p:nvPr/>
          </p:nvSpPr>
          <p:spPr>
            <a:xfrm>
              <a:off x="7406079" y="3194586"/>
              <a:ext cx="1594931" cy="692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Training Data</a:t>
              </a:r>
            </a:p>
            <a:p>
              <a:r>
                <a:rPr lang="pt-BR" sz="1400" b="1" dirty="0"/>
                <a:t>Real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732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GAN Tuning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Neural Network architecture</a:t>
            </a:r>
          </a:p>
          <a:p>
            <a:endParaRPr lang="pt-BR" sz="2400" dirty="0"/>
          </a:p>
          <a:p>
            <a:r>
              <a:rPr lang="pt-BR" sz="2400" dirty="0"/>
              <a:t>Hyperparameters</a:t>
            </a:r>
          </a:p>
          <a:p>
            <a:endParaRPr lang="pt-BR" sz="2400" dirty="0"/>
          </a:p>
          <a:p>
            <a:r>
              <a:rPr lang="pt-BR" sz="2400" dirty="0"/>
              <a:t>Game Theory strategies</a:t>
            </a:r>
          </a:p>
        </p:txBody>
      </p:sp>
    </p:spTree>
    <p:extLst>
      <p:ext uri="{BB962C8B-B14F-4D97-AF65-F5344CB8AC3E}">
        <p14:creationId xmlns:p14="http://schemas.microsoft.com/office/powerpoint/2010/main" val="3687011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>
            <a:extLst>
              <a:ext uri="{FF2B5EF4-FFF2-40B4-BE49-F238E27FC236}">
                <a16:creationId xmlns="" xmlns:a16="http://schemas.microsoft.com/office/drawing/2014/main" id="{CEC0964F-4F9A-4816-A836-F0F10378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68" y="997271"/>
            <a:ext cx="6656791" cy="504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08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GANs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400" dirty="0" smtClean="0"/>
              <a:t>Train </a:t>
            </a:r>
            <a:r>
              <a:rPr lang="pt-BR" sz="2400" u="sng" dirty="0"/>
              <a:t>Simultaneously</a:t>
            </a:r>
            <a:r>
              <a:rPr lang="pt-BR" sz="2400" dirty="0"/>
              <a:t> </a:t>
            </a:r>
            <a:r>
              <a:rPr lang="pt-BR" sz="2400" dirty="0" smtClean="0"/>
              <a:t>(no freeze</a:t>
            </a:r>
            <a:r>
              <a:rPr lang="pt-BR" sz="2400" dirty="0"/>
              <a:t>)</a:t>
            </a:r>
          </a:p>
          <a:p>
            <a:endParaRPr lang="pt-BR" sz="2000" dirty="0"/>
          </a:p>
          <a:p>
            <a:r>
              <a:rPr lang="pt-BR" sz="2400" dirty="0"/>
              <a:t>Train Discriminator one step </a:t>
            </a:r>
          </a:p>
          <a:p>
            <a:endParaRPr lang="pt-BR" sz="2400" dirty="0"/>
          </a:p>
          <a:p>
            <a:r>
              <a:rPr lang="pt-BR" sz="2400" dirty="0"/>
              <a:t>Train Generator k steps (no Nash)</a:t>
            </a:r>
          </a:p>
          <a:p>
            <a:endParaRPr lang="pt-BR" sz="2400" dirty="0"/>
          </a:p>
          <a:p>
            <a:r>
              <a:rPr lang="pt-BR" sz="2400" dirty="0"/>
              <a:t>Until p</a:t>
            </a:r>
            <a:r>
              <a:rPr lang="pt-BR" sz="2400" baseline="-25000" dirty="0"/>
              <a:t>G</a:t>
            </a:r>
            <a:r>
              <a:rPr lang="pt-BR" sz="2400" dirty="0"/>
              <a:t>=p</a:t>
            </a:r>
            <a:r>
              <a:rPr lang="pt-BR" sz="2400" baseline="-25000" dirty="0"/>
              <a:t>data </a:t>
            </a:r>
            <a:r>
              <a:rPr lang="pt-BR" sz="2400" dirty="0"/>
              <a:t>(global optimum)</a:t>
            </a:r>
          </a:p>
          <a:p>
            <a:endParaRPr lang="pt-BR" sz="2400" dirty="0"/>
          </a:p>
          <a:p>
            <a:r>
              <a:rPr lang="pt-BR" sz="2400" dirty="0"/>
              <a:t>Discriminator cannot distinguish both distributions</a:t>
            </a:r>
          </a:p>
          <a:p>
            <a:endParaRPr lang="pt-BR" sz="2400" dirty="0"/>
          </a:p>
        </p:txBody>
      </p:sp>
      <p:pic>
        <p:nvPicPr>
          <p:cNvPr id="4" name="Imagem 5">
            <a:extLst>
              <a:ext uri="{FF2B5EF4-FFF2-40B4-BE49-F238E27FC236}">
                <a16:creationId xmlns="" xmlns:a16="http://schemas.microsoft.com/office/drawing/2014/main" id="{06F17396-1B00-41CE-B24A-C5B39550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4435788"/>
            <a:ext cx="411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45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GANs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x comes from p</a:t>
            </a:r>
            <a:r>
              <a:rPr lang="pt-BR" baseline="-25000" dirty="0"/>
              <a:t>data</a:t>
            </a:r>
            <a:r>
              <a:rPr lang="pt-BR" dirty="0"/>
              <a:t> y=1 (Real)</a:t>
            </a:r>
          </a:p>
          <a:p>
            <a:r>
              <a:rPr lang="pt-BR" dirty="0"/>
              <a:t>x comes from p</a:t>
            </a:r>
            <a:r>
              <a:rPr lang="pt-BR" baseline="-25000" dirty="0"/>
              <a:t>G</a:t>
            </a:r>
            <a:r>
              <a:rPr lang="pt-BR" dirty="0"/>
              <a:t> y=0 (Fake)</a:t>
            </a:r>
          </a:p>
          <a:p>
            <a:r>
              <a:rPr lang="pt-BR" dirty="0"/>
              <a:t>Optimize θ rather than p</a:t>
            </a:r>
            <a:r>
              <a:rPr lang="pt-BR" baseline="-25000" dirty="0"/>
              <a:t>G</a:t>
            </a:r>
            <a:r>
              <a:rPr lang="pt-BR" dirty="0"/>
              <a:t> </a:t>
            </a:r>
          </a:p>
          <a:p>
            <a:r>
              <a:rPr lang="pt-BR" dirty="0"/>
              <a:t>G: Relu (vanishing gradient)</a:t>
            </a:r>
          </a:p>
          <a:p>
            <a:r>
              <a:rPr lang="pt-BR" dirty="0"/>
              <a:t>Dropout</a:t>
            </a:r>
          </a:p>
          <a:p>
            <a:r>
              <a:rPr lang="pt-BR" dirty="0"/>
              <a:t>Supervised Learning in D: </a:t>
            </a:r>
          </a:p>
          <a:p>
            <a:r>
              <a:rPr lang="pt-BR" dirty="0"/>
              <a:t>Beginning: high confidence</a:t>
            </a:r>
          </a:p>
          <a:p>
            <a:r>
              <a:rPr lang="pt-BR" dirty="0"/>
              <a:t>Usually D is bigger/deeper than 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672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74065" y="1026673"/>
            <a:ext cx="7943445" cy="4944636"/>
            <a:chOff x="1713173" y="1023553"/>
            <a:chExt cx="10011361" cy="5802666"/>
          </a:xfrm>
        </p:grpSpPr>
        <p:pic>
          <p:nvPicPr>
            <p:cNvPr id="5" name="Imagem 4" descr="Uma imagem contendo captura de tela&#10;&#10;Descrição gerada com alta confiança">
              <a:extLst>
                <a:ext uri="{FF2B5EF4-FFF2-40B4-BE49-F238E27FC236}">
                  <a16:creationId xmlns="" xmlns:a16="http://schemas.microsoft.com/office/drawing/2014/main" id="{A8296C17-96D2-48BC-B2E0-2D5FF293B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39"/>
            <a:stretch/>
          </p:blipFill>
          <p:spPr>
            <a:xfrm>
              <a:off x="1713173" y="1023553"/>
              <a:ext cx="10011361" cy="4363643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="" xmlns:a16="http://schemas.microsoft.com/office/drawing/2014/main" id="{8931C492-7B2F-4CDE-B8E1-6FEDBC5207C2}"/>
                </a:ext>
              </a:extLst>
            </p:cNvPr>
            <p:cNvSpPr txBox="1"/>
            <p:nvPr/>
          </p:nvSpPr>
          <p:spPr>
            <a:xfrm>
              <a:off x="2816214" y="2926077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+ </a:t>
              </a:r>
              <a:r>
                <a:rPr lang="pt-BR" b="1" dirty="0" err="1"/>
                <a:t>Noise</a:t>
              </a:r>
              <a:endParaRPr lang="pt-BR" b="1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="" xmlns:a16="http://schemas.microsoft.com/office/drawing/2014/main" id="{DD4641B1-01FD-4CDB-82BA-D7518F1B6A62}"/>
                </a:ext>
              </a:extLst>
            </p:cNvPr>
            <p:cNvSpPr txBox="1"/>
            <p:nvPr/>
          </p:nvSpPr>
          <p:spPr>
            <a:xfrm>
              <a:off x="7070366" y="2082014"/>
              <a:ext cx="129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Player 1 (D)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="" xmlns:a16="http://schemas.microsoft.com/office/drawing/2014/main" id="{BD02904B-73E8-457C-93B1-8E814E3898F3}"/>
                </a:ext>
              </a:extLst>
            </p:cNvPr>
            <p:cNvSpPr txBox="1"/>
            <p:nvPr/>
          </p:nvSpPr>
          <p:spPr>
            <a:xfrm>
              <a:off x="3705842" y="4668125"/>
              <a:ext cx="1292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Player 2 (G)</a:t>
              </a:r>
            </a:p>
          </p:txBody>
        </p:sp>
        <p:pic>
          <p:nvPicPr>
            <p:cNvPr id="9" name="Imagem 9" descr="Uma imagem contendo vestuário&#10;&#10;Descrição gerada com muito alta confiança">
              <a:extLst>
                <a:ext uri="{FF2B5EF4-FFF2-40B4-BE49-F238E27FC236}">
                  <a16:creationId xmlns="" xmlns:a16="http://schemas.microsoft.com/office/drawing/2014/main" id="{385C8E40-B9DC-4ADA-AF89-1939E9CC1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018" y="3602248"/>
              <a:ext cx="968766" cy="1435209"/>
            </a:xfrm>
            <a:prstGeom prst="rect">
              <a:avLst/>
            </a:prstGeom>
          </p:spPr>
        </p:pic>
        <p:pic>
          <p:nvPicPr>
            <p:cNvPr id="10" name="Imagem 11" descr="Uma imagem contendo ao ar livre&#10;&#10;Descrição gerada com muito alta confiança">
              <a:extLst>
                <a:ext uri="{FF2B5EF4-FFF2-40B4-BE49-F238E27FC236}">
                  <a16:creationId xmlns="" xmlns:a16="http://schemas.microsoft.com/office/drawing/2014/main" id="{81A6F58A-6134-4099-A1D3-229D51E0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564" y="5122856"/>
              <a:ext cx="1703363" cy="1703363"/>
            </a:xfrm>
            <a:prstGeom prst="rect">
              <a:avLst/>
            </a:prstGeom>
          </p:spPr>
        </p:pic>
        <p:pic>
          <p:nvPicPr>
            <p:cNvPr id="11" name="Imagem 13" descr="Uma imagem contendo texto, livro&#10;&#10;Descrição gerada com muito alta confiança">
              <a:extLst>
                <a:ext uri="{FF2B5EF4-FFF2-40B4-BE49-F238E27FC236}">
                  <a16:creationId xmlns="" xmlns:a16="http://schemas.microsoft.com/office/drawing/2014/main" id="{C0260F90-657C-4EA6-962C-E2D0E452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509" y="1271524"/>
              <a:ext cx="881973" cy="380929"/>
            </a:xfrm>
            <a:prstGeom prst="rect">
              <a:avLst/>
            </a:prstGeom>
          </p:spPr>
        </p:pic>
        <p:pic>
          <p:nvPicPr>
            <p:cNvPr id="12" name="Imagem 15" descr="Uma imagem contendo texto, jornal&#10;&#10;Descrição gerada com muito alta confiança">
              <a:extLst>
                <a:ext uri="{FF2B5EF4-FFF2-40B4-BE49-F238E27FC236}">
                  <a16:creationId xmlns="" xmlns:a16="http://schemas.microsoft.com/office/drawing/2014/main" id="{9100A244-666E-4C88-911A-F4ABCD915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013" y="3108957"/>
              <a:ext cx="881973" cy="372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622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Vanishing Gradient</a:t>
            </a:r>
            <a:endParaRPr lang="pt-BR" dirty="0"/>
          </a:p>
        </p:txBody>
      </p:sp>
      <p:pic>
        <p:nvPicPr>
          <p:cNvPr id="4" name="Imagem 4" descr="Uma imagem contendo mapa&#10;&#10;Descrição gerada com muito alta confiança">
            <a:extLst>
              <a:ext uri="{FF2B5EF4-FFF2-40B4-BE49-F238E27FC236}">
                <a16:creationId xmlns="" xmlns:a16="http://schemas.microsoft.com/office/drawing/2014/main" id="{D7840A03-38F4-45E2-ABA7-B197CCBB6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95" y="1790700"/>
            <a:ext cx="7200900" cy="2505075"/>
          </a:xfrm>
          <a:prstGeom prst="rect">
            <a:avLst/>
          </a:prstGeom>
        </p:spPr>
      </p:pic>
      <p:sp>
        <p:nvSpPr>
          <p:cNvPr id="5" name="CaixaDeTexto 5">
            <a:extLst>
              <a:ext uri="{FF2B5EF4-FFF2-40B4-BE49-F238E27FC236}">
                <a16:creationId xmlns="" xmlns:a16="http://schemas.microsoft.com/office/drawing/2014/main" id="{E9AFF235-FB2F-4127-9F6F-82F1B80648BB}"/>
              </a:ext>
            </a:extLst>
          </p:cNvPr>
          <p:cNvSpPr txBox="1"/>
          <p:nvPr/>
        </p:nvSpPr>
        <p:spPr>
          <a:xfrm>
            <a:off x="3178395" y="5559847"/>
            <a:ext cx="306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source</a:t>
            </a:r>
            <a:r>
              <a:rPr lang="pt-BR" dirty="0"/>
              <a:t>: </a:t>
            </a:r>
            <a:r>
              <a:rPr lang="pt-BR" dirty="0" err="1"/>
              <a:t>Andrej</a:t>
            </a:r>
            <a:r>
              <a:rPr lang="pt-BR" dirty="0"/>
              <a:t> </a:t>
            </a:r>
            <a:r>
              <a:rPr lang="pt-BR" dirty="0" err="1"/>
              <a:t>Karpathy</a:t>
            </a:r>
            <a:endParaRPr lang="pt-BR" dirty="0"/>
          </a:p>
        </p:txBody>
      </p:sp>
      <p:sp>
        <p:nvSpPr>
          <p:cNvPr id="6" name="CaixaDeTexto 6">
            <a:extLst>
              <a:ext uri="{FF2B5EF4-FFF2-40B4-BE49-F238E27FC236}">
                <a16:creationId xmlns="" xmlns:a16="http://schemas.microsoft.com/office/drawing/2014/main" id="{08747521-A210-4B60-B9AA-8DF22EADA31D}"/>
              </a:ext>
            </a:extLst>
          </p:cNvPr>
          <p:cNvSpPr txBox="1"/>
          <p:nvPr/>
        </p:nvSpPr>
        <p:spPr>
          <a:xfrm>
            <a:off x="3555174" y="4770354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-25</a:t>
            </a:r>
            <a:r>
              <a:rPr lang="pt-BR" b="1" dirty="0" smtClean="0"/>
              <a:t>% each activation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39642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Coefficient and Intercept: Regularization</a:t>
            </a:r>
            <a:endParaRPr lang="pt-B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b="6892"/>
          <a:stretch/>
        </p:blipFill>
        <p:spPr bwMode="auto">
          <a:xfrm flipH="1">
            <a:off x="241300" y="2663536"/>
            <a:ext cx="3693535" cy="2199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0950" y="2672195"/>
            <a:ext cx="3616469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12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Dropout</a:t>
            </a:r>
            <a:endParaRPr lang="pt-BR" dirty="0"/>
          </a:p>
        </p:txBody>
      </p:sp>
      <p:pic>
        <p:nvPicPr>
          <p:cNvPr id="4" name="Imagem 4" descr="Uma imagem contendo mapa, texto&#10;&#10;Descrição gerada com alta confiança">
            <a:extLst>
              <a:ext uri="{FF2B5EF4-FFF2-40B4-BE49-F238E27FC236}">
                <a16:creationId xmlns="" xmlns:a16="http://schemas.microsoft.com/office/drawing/2014/main" id="{B24B3396-DDDE-4568-96EB-EBEB84BABE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r="15070"/>
          <a:stretch/>
        </p:blipFill>
        <p:spPr>
          <a:xfrm>
            <a:off x="615372" y="1790700"/>
            <a:ext cx="7703127" cy="42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8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DAADA0C2-0FDB-4FC4-955C-AEA5A9FB4B68}"/>
              </a:ext>
            </a:extLst>
          </p:cNvPr>
          <p:cNvSpPr txBox="1">
            <a:spLocks/>
          </p:cNvSpPr>
          <p:nvPr/>
        </p:nvSpPr>
        <p:spPr>
          <a:xfrm>
            <a:off x="387928" y="1319349"/>
            <a:ext cx="8368146" cy="4857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Generator: Gradient Descent on V</a:t>
            </a:r>
          </a:p>
          <a:p>
            <a:r>
              <a:rPr lang="pt-BR" dirty="0" smtClean="0"/>
              <a:t>Discriminator: Gradient Ascent on V</a:t>
            </a:r>
          </a:p>
          <a:p>
            <a:r>
              <a:rPr lang="pt-BR" dirty="0" smtClean="0"/>
              <a:t>Minibatch</a:t>
            </a:r>
          </a:p>
          <a:p>
            <a:r>
              <a:rPr lang="pt-BR" dirty="0" smtClean="0"/>
              <a:t>Batch </a:t>
            </a:r>
            <a:r>
              <a:rPr lang="pt-BR" dirty="0" smtClean="0"/>
              <a:t>Normalization in G ***</a:t>
            </a:r>
          </a:p>
          <a:p>
            <a:r>
              <a:rPr lang="pt-BR" dirty="0" smtClean="0"/>
              <a:t>To minimize Cross Entropy</a:t>
            </a:r>
          </a:p>
          <a:p>
            <a:r>
              <a:rPr lang="pt-BR" dirty="0" smtClean="0"/>
              <a:t>Minimax Game</a:t>
            </a:r>
          </a:p>
          <a:p>
            <a:r>
              <a:rPr lang="pt-BR" dirty="0" smtClean="0"/>
              <a:t>Regular cross entropy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Training GANs</a:t>
            </a:r>
            <a:endParaRPr lang="pt-BR" dirty="0"/>
          </a:p>
        </p:txBody>
      </p:sp>
      <p:pic>
        <p:nvPicPr>
          <p:cNvPr id="4" name="Imagem 5">
            <a:extLst>
              <a:ext uri="{FF2B5EF4-FFF2-40B4-BE49-F238E27FC236}">
                <a16:creationId xmlns="" xmlns:a16="http://schemas.microsoft.com/office/drawing/2014/main" id="{0AD3FFA6-7E16-41E7-A206-82776A29A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973" y="1721425"/>
            <a:ext cx="58007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17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Training GANs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Discriminator minimize     J</a:t>
            </a:r>
            <a:r>
              <a:rPr lang="pt-BR" sz="2400" baseline="30000" dirty="0"/>
              <a:t>(D)</a:t>
            </a:r>
            <a:r>
              <a:rPr lang="pt-BR" sz="2400" dirty="0"/>
              <a:t>(</a:t>
            </a:r>
            <a:r>
              <a:rPr lang="el-GR" sz="2400" dirty="0"/>
              <a:t>θ</a:t>
            </a:r>
            <a:r>
              <a:rPr lang="pt-BR" sz="2400" baseline="30000" dirty="0"/>
              <a:t>D</a:t>
            </a:r>
            <a:r>
              <a:rPr lang="pt-BR" sz="2400" dirty="0"/>
              <a:t>,</a:t>
            </a:r>
            <a:r>
              <a:rPr lang="el-GR" sz="2400" dirty="0"/>
              <a:t> θ</a:t>
            </a:r>
            <a:r>
              <a:rPr lang="pt-BR" sz="2400" baseline="30000" dirty="0"/>
              <a:t>G</a:t>
            </a:r>
            <a:r>
              <a:rPr lang="pt-BR" sz="2400" dirty="0"/>
              <a:t>) controlling </a:t>
            </a:r>
            <a:r>
              <a:rPr lang="el-GR" sz="2400" dirty="0"/>
              <a:t>θ</a:t>
            </a:r>
            <a:r>
              <a:rPr lang="pt-BR" sz="2400" baseline="30000" dirty="0"/>
              <a:t>D</a:t>
            </a:r>
          </a:p>
          <a:p>
            <a:r>
              <a:rPr lang="pt-BR" sz="2400" dirty="0"/>
              <a:t>Generator minimize     J</a:t>
            </a:r>
            <a:r>
              <a:rPr lang="pt-BR" sz="2400" baseline="30000" dirty="0"/>
              <a:t>(G)</a:t>
            </a:r>
            <a:r>
              <a:rPr lang="pt-BR" sz="2400" dirty="0"/>
              <a:t>(</a:t>
            </a:r>
            <a:r>
              <a:rPr lang="el-GR" sz="2400" dirty="0"/>
              <a:t>θ</a:t>
            </a:r>
            <a:r>
              <a:rPr lang="pt-BR" sz="2400" baseline="30000" dirty="0"/>
              <a:t>D</a:t>
            </a:r>
            <a:r>
              <a:rPr lang="pt-BR" sz="2400" dirty="0"/>
              <a:t>,</a:t>
            </a:r>
            <a:r>
              <a:rPr lang="el-GR" sz="2400" dirty="0"/>
              <a:t> θ</a:t>
            </a:r>
            <a:r>
              <a:rPr lang="pt-BR" sz="2400" baseline="30000" dirty="0"/>
              <a:t>G</a:t>
            </a:r>
            <a:r>
              <a:rPr lang="pt-BR" sz="2400" dirty="0"/>
              <a:t>) controlling </a:t>
            </a:r>
            <a:r>
              <a:rPr lang="el-GR" sz="2400" dirty="0"/>
              <a:t>θ</a:t>
            </a:r>
            <a:r>
              <a:rPr lang="pt-BR" sz="2400" baseline="30000" dirty="0"/>
              <a:t>G</a:t>
            </a:r>
          </a:p>
          <a:p>
            <a:r>
              <a:rPr lang="pt-BR" sz="2400" dirty="0"/>
              <a:t>Cannot control each other</a:t>
            </a:r>
          </a:p>
          <a:p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726A61EE-2D7D-4F91-9220-E53ABCC4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22" y="4514496"/>
            <a:ext cx="4945056" cy="66590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03B7ECD-14DD-4F2D-9A0C-8FA60E9C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22" y="5587028"/>
            <a:ext cx="1117559" cy="3416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B45DCB0A-320E-46EF-8D53-9FC3FA526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22" y="3249532"/>
            <a:ext cx="2072986" cy="891731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="" xmlns:a16="http://schemas.microsoft.com/office/drawing/2014/main" id="{C2FCDD6B-3954-4652-8896-A2D299CD7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786" y="5419419"/>
            <a:ext cx="2061405" cy="561675"/>
          </a:xfrm>
          <a:prstGeom prst="rect">
            <a:avLst/>
          </a:prstGeom>
        </p:spPr>
      </p:pic>
      <p:sp>
        <p:nvSpPr>
          <p:cNvPr id="8" name="CaixaDeTexto 8">
            <a:extLst>
              <a:ext uri="{FF2B5EF4-FFF2-40B4-BE49-F238E27FC236}">
                <a16:creationId xmlns="" xmlns:a16="http://schemas.microsoft.com/office/drawing/2014/main" id="{79EA667A-C47A-4D98-97E6-E022E68428C6}"/>
              </a:ext>
            </a:extLst>
          </p:cNvPr>
          <p:cNvSpPr txBox="1"/>
          <p:nvPr/>
        </p:nvSpPr>
        <p:spPr>
          <a:xfrm>
            <a:off x="5965678" y="5516404"/>
            <a:ext cx="191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(G still </a:t>
            </a:r>
            <a:r>
              <a:rPr lang="pt-BR" sz="1600" dirty="0" err="1"/>
              <a:t>learns</a:t>
            </a:r>
            <a:r>
              <a:rPr lang="pt-B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0998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Training Challenges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Non convergence: Nash Equilibrium, harder to optimize than objective function</a:t>
            </a:r>
          </a:p>
          <a:p>
            <a:endParaRPr lang="pt-BR" sz="2400" dirty="0"/>
          </a:p>
          <a:p>
            <a:r>
              <a:rPr lang="pt-BR" sz="2400" dirty="0"/>
              <a:t>Mode collapse: G fails to output diversity (few good samples)</a:t>
            </a:r>
          </a:p>
          <a:p>
            <a:pPr lvl="1"/>
            <a:r>
              <a:rPr lang="pt-BR" sz="2000" dirty="0"/>
              <a:t>D converges to right distribution</a:t>
            </a:r>
          </a:p>
          <a:p>
            <a:pPr lvl="1"/>
            <a:r>
              <a:rPr lang="pt-BR" sz="2000" dirty="0"/>
              <a:t>G generates samples in the most probable point</a:t>
            </a:r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Solution: k steps for D training for 1 step G training</a:t>
            </a:r>
          </a:p>
          <a:p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80712686-DBB7-431B-BADC-AE00A6F34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61" t="54776" r="25543" b="32821"/>
          <a:stretch/>
        </p:blipFill>
        <p:spPr>
          <a:xfrm>
            <a:off x="983673" y="4942216"/>
            <a:ext cx="7022447" cy="11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24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Training Challenges</a:t>
            </a:r>
            <a:endParaRPr lang="pt-BR" dirty="0"/>
          </a:p>
        </p:txBody>
      </p:sp>
      <p:pic>
        <p:nvPicPr>
          <p:cNvPr id="4" name="Imagem 2" descr="Uma imagem contendo foto, mamífero, animal, diferente&#10;&#10;Descrição gerada com muito alta confiança">
            <a:extLst>
              <a:ext uri="{FF2B5EF4-FFF2-40B4-BE49-F238E27FC236}">
                <a16:creationId xmlns="" xmlns:a16="http://schemas.microsoft.com/office/drawing/2014/main" id="{36CEAFA8-BC6F-4281-9211-A75049FB0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90700"/>
            <a:ext cx="7063303" cy="42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01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Tips and Tricks for GANs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Normalize data (-1,1)</a:t>
            </a:r>
          </a:p>
          <a:p>
            <a:r>
              <a:rPr lang="pt-BR" sz="2400" dirty="0"/>
              <a:t>Activation function Tanh output of Generative</a:t>
            </a:r>
          </a:p>
          <a:p>
            <a:r>
              <a:rPr lang="pt-BR" sz="2400" dirty="0"/>
              <a:t>Sample from gaussian distribution instead of uniform distribution</a:t>
            </a:r>
          </a:p>
          <a:p>
            <a:r>
              <a:rPr lang="pt-BR" sz="2400" dirty="0"/>
              <a:t>Develop diferente mini-batches in Discriminator:</a:t>
            </a:r>
          </a:p>
          <a:p>
            <a:pPr lvl="1"/>
            <a:r>
              <a:rPr lang="pt-BR" dirty="0"/>
              <a:t>All real</a:t>
            </a:r>
          </a:p>
          <a:p>
            <a:pPr lvl="1"/>
            <a:r>
              <a:rPr lang="pt-BR" dirty="0"/>
              <a:t>All fake</a:t>
            </a:r>
          </a:p>
          <a:p>
            <a:r>
              <a:rPr lang="pt-BR" sz="2400" dirty="0"/>
              <a:t>Use </a:t>
            </a:r>
            <a:r>
              <a:rPr lang="pt-BR" sz="2400" dirty="0" smtClean="0"/>
              <a:t>Batch Normalization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5800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Tips and Tricks for GANs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400" dirty="0" smtClean="0"/>
              <a:t>Use </a:t>
            </a:r>
            <a:r>
              <a:rPr lang="pt-BR" sz="2400" dirty="0"/>
              <a:t>DCGANs or VAE+GAN</a:t>
            </a:r>
          </a:p>
          <a:p>
            <a:r>
              <a:rPr lang="pt-BR" sz="2400" dirty="0"/>
              <a:t>Adam in Generator (exp. momentum decay)</a:t>
            </a:r>
          </a:p>
          <a:p>
            <a:pPr marL="0" indent="0">
              <a:buNone/>
            </a:pPr>
            <a:r>
              <a:rPr lang="pt-BR" sz="1800" dirty="0"/>
              <a:t>(Adaptive Moment Estimation)</a:t>
            </a:r>
          </a:p>
          <a:p>
            <a:endParaRPr lang="pt-BR" sz="2400" dirty="0"/>
          </a:p>
          <a:p>
            <a:r>
              <a:rPr lang="pt-BR" sz="2400" dirty="0"/>
              <a:t>SGD in Discriminator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If Generator loss high = garbage to Discriminator</a:t>
            </a:r>
          </a:p>
          <a:p>
            <a:r>
              <a:rPr lang="pt-BR" sz="2400" dirty="0"/>
              <a:t>Dropouts in Generator (overfitting)</a:t>
            </a:r>
          </a:p>
          <a:p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5AF00631-44F6-4A1F-A459-DC3CBEF4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38" y="3995622"/>
            <a:ext cx="5014595" cy="85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9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="" xmlns:a16="http://schemas.microsoft.com/office/drawing/2014/main" id="{5EE37C5D-6DE5-412B-8D73-00F6DE4DC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76" y="914642"/>
            <a:ext cx="7374201" cy="52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8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Generative Models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Probabilistic, samples from joint distribution P(x,y)</a:t>
            </a:r>
          </a:p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Generate samples (latent variables) following a distribution</a:t>
            </a:r>
          </a:p>
          <a:p>
            <a:endParaRPr lang="pt-BR" sz="2400" dirty="0"/>
          </a:p>
          <a:p>
            <a:r>
              <a:rPr lang="pt-BR" sz="2400" dirty="0"/>
              <a:t>Maximum Likelihood</a:t>
            </a:r>
          </a:p>
          <a:p>
            <a:endParaRPr lang="pt-BR" sz="2400" dirty="0"/>
          </a:p>
          <a:p>
            <a:r>
              <a:rPr lang="pt-BR" sz="2400" dirty="0"/>
              <a:t>Range of values belong to a class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44263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>
            <a:extLst>
              <a:ext uri="{FF2B5EF4-FFF2-40B4-BE49-F238E27FC236}">
                <a16:creationId xmlns="" xmlns:a16="http://schemas.microsoft.com/office/drawing/2014/main" id="{AE966760-F324-4024-B7C1-F7E53FF2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10" y="904294"/>
            <a:ext cx="3990108" cy="5273640"/>
          </a:xfrm>
          <a:prstGeom prst="rect">
            <a:avLst/>
          </a:prstGeom>
        </p:spPr>
      </p:pic>
      <p:pic>
        <p:nvPicPr>
          <p:cNvPr id="5" name="Imagem 2">
            <a:extLst>
              <a:ext uri="{FF2B5EF4-FFF2-40B4-BE49-F238E27FC236}">
                <a16:creationId xmlns="" xmlns:a16="http://schemas.microsoft.com/office/drawing/2014/main" id="{E86A8716-51B0-4110-8F3B-DCA373411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13" y="904294"/>
            <a:ext cx="4205314" cy="52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2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Gradient Descent</a:t>
            </a:r>
            <a:endParaRPr lang="pt-BR" dirty="0"/>
          </a:p>
        </p:txBody>
      </p:sp>
      <p:grpSp>
        <p:nvGrpSpPr>
          <p:cNvPr id="5" name="Agrupar 10">
            <a:extLst>
              <a:ext uri="{FF2B5EF4-FFF2-40B4-BE49-F238E27FC236}">
                <a16:creationId xmlns="" xmlns:a16="http://schemas.microsoft.com/office/drawing/2014/main" id="{2ACE3D6D-16BF-449C-ADC4-9FD6945DACF6}"/>
              </a:ext>
            </a:extLst>
          </p:cNvPr>
          <p:cNvGrpSpPr/>
          <p:nvPr/>
        </p:nvGrpSpPr>
        <p:grpSpPr>
          <a:xfrm rot="19324265">
            <a:off x="5534807" y="2576533"/>
            <a:ext cx="1995361" cy="2931456"/>
            <a:chOff x="1921565" y="2478157"/>
            <a:chExt cx="2146852" cy="3154017"/>
          </a:xfrm>
        </p:grpSpPr>
        <p:sp>
          <p:nvSpPr>
            <p:cNvPr id="44" name="Elipse 3">
              <a:extLst>
                <a:ext uri="{FF2B5EF4-FFF2-40B4-BE49-F238E27FC236}">
                  <a16:creationId xmlns="" xmlns:a16="http://schemas.microsoft.com/office/drawing/2014/main" id="{973CCEA1-EB70-471A-94E9-D4285297193B}"/>
                </a:ext>
              </a:extLst>
            </p:cNvPr>
            <p:cNvSpPr/>
            <p:nvPr/>
          </p:nvSpPr>
          <p:spPr>
            <a:xfrm>
              <a:off x="1921565" y="2478157"/>
              <a:ext cx="2146852" cy="31540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Elipse 4">
              <a:extLst>
                <a:ext uri="{FF2B5EF4-FFF2-40B4-BE49-F238E27FC236}">
                  <a16:creationId xmlns="" xmlns:a16="http://schemas.microsoft.com/office/drawing/2014/main" id="{B29E5913-0F57-417C-B730-1B0799533A26}"/>
                </a:ext>
              </a:extLst>
            </p:cNvPr>
            <p:cNvSpPr/>
            <p:nvPr/>
          </p:nvSpPr>
          <p:spPr>
            <a:xfrm>
              <a:off x="2100469" y="2749829"/>
              <a:ext cx="1799567" cy="26438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Elipse 5">
              <a:extLst>
                <a:ext uri="{FF2B5EF4-FFF2-40B4-BE49-F238E27FC236}">
                  <a16:creationId xmlns="" xmlns:a16="http://schemas.microsoft.com/office/drawing/2014/main" id="{42C4CA99-DDDE-47B8-9A24-415472287BB2}"/>
                </a:ext>
              </a:extLst>
            </p:cNvPr>
            <p:cNvSpPr/>
            <p:nvPr/>
          </p:nvSpPr>
          <p:spPr>
            <a:xfrm>
              <a:off x="2252870" y="2994993"/>
              <a:ext cx="1488362" cy="21866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Elipse 6">
              <a:extLst>
                <a:ext uri="{FF2B5EF4-FFF2-40B4-BE49-F238E27FC236}">
                  <a16:creationId xmlns="" xmlns:a16="http://schemas.microsoft.com/office/drawing/2014/main" id="{4BD71B1A-2DC7-4ABF-A412-04FCD9EB98D2}"/>
                </a:ext>
              </a:extLst>
            </p:cNvPr>
            <p:cNvSpPr/>
            <p:nvPr/>
          </p:nvSpPr>
          <p:spPr>
            <a:xfrm>
              <a:off x="2405270" y="3226905"/>
              <a:ext cx="1168139" cy="17161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8" name="Elipse 7">
              <a:extLst>
                <a:ext uri="{FF2B5EF4-FFF2-40B4-BE49-F238E27FC236}">
                  <a16:creationId xmlns="" xmlns:a16="http://schemas.microsoft.com/office/drawing/2014/main" id="{F5A914F8-4D09-4B8A-81B3-3E3076297BC9}"/>
                </a:ext>
              </a:extLst>
            </p:cNvPr>
            <p:cNvSpPr/>
            <p:nvPr/>
          </p:nvSpPr>
          <p:spPr>
            <a:xfrm>
              <a:off x="2584174" y="3472069"/>
              <a:ext cx="820855" cy="12059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Elipse 8">
              <a:extLst>
                <a:ext uri="{FF2B5EF4-FFF2-40B4-BE49-F238E27FC236}">
                  <a16:creationId xmlns="" xmlns:a16="http://schemas.microsoft.com/office/drawing/2014/main" id="{AA63AA2E-B2DE-46B4-983A-032AFE88F15A}"/>
                </a:ext>
              </a:extLst>
            </p:cNvPr>
            <p:cNvSpPr/>
            <p:nvPr/>
          </p:nvSpPr>
          <p:spPr>
            <a:xfrm>
              <a:off x="2736574" y="3677477"/>
              <a:ext cx="518673" cy="7620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Elipse 9">
              <a:extLst>
                <a:ext uri="{FF2B5EF4-FFF2-40B4-BE49-F238E27FC236}">
                  <a16:creationId xmlns="" xmlns:a16="http://schemas.microsoft.com/office/drawing/2014/main" id="{73BC4320-F505-457D-A11D-FC56BCA60257}"/>
                </a:ext>
              </a:extLst>
            </p:cNvPr>
            <p:cNvSpPr/>
            <p:nvPr/>
          </p:nvSpPr>
          <p:spPr>
            <a:xfrm>
              <a:off x="2862470" y="3829877"/>
              <a:ext cx="288653" cy="4240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6" name="Conector reto 12">
            <a:extLst>
              <a:ext uri="{FF2B5EF4-FFF2-40B4-BE49-F238E27FC236}">
                <a16:creationId xmlns="" xmlns:a16="http://schemas.microsoft.com/office/drawing/2014/main" id="{6C566144-E5E8-4FAF-9A1D-C2A0D74B7DB4}"/>
              </a:ext>
            </a:extLst>
          </p:cNvPr>
          <p:cNvCxnSpPr/>
          <p:nvPr/>
        </p:nvCxnSpPr>
        <p:spPr>
          <a:xfrm flipH="1">
            <a:off x="5719563" y="3039674"/>
            <a:ext cx="86219" cy="526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13">
            <a:extLst>
              <a:ext uri="{FF2B5EF4-FFF2-40B4-BE49-F238E27FC236}">
                <a16:creationId xmlns="" xmlns:a16="http://schemas.microsoft.com/office/drawing/2014/main" id="{06BF1342-0AED-4E96-A535-48539610D205}"/>
              </a:ext>
            </a:extLst>
          </p:cNvPr>
          <p:cNvCxnSpPr>
            <a:cxnSpLocks/>
          </p:cNvCxnSpPr>
          <p:nvPr/>
        </p:nvCxnSpPr>
        <p:spPr>
          <a:xfrm flipH="1">
            <a:off x="5719563" y="3486472"/>
            <a:ext cx="407698" cy="79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16">
            <a:extLst>
              <a:ext uri="{FF2B5EF4-FFF2-40B4-BE49-F238E27FC236}">
                <a16:creationId xmlns="" xmlns:a16="http://schemas.microsoft.com/office/drawing/2014/main" id="{4F71543E-CD67-46B0-AFA3-CB2C0E9D5849}"/>
              </a:ext>
            </a:extLst>
          </p:cNvPr>
          <p:cNvCxnSpPr>
            <a:cxnSpLocks/>
          </p:cNvCxnSpPr>
          <p:nvPr/>
        </p:nvCxnSpPr>
        <p:spPr>
          <a:xfrm flipH="1">
            <a:off x="6050002" y="3486472"/>
            <a:ext cx="42146" cy="5843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20">
            <a:extLst>
              <a:ext uri="{FF2B5EF4-FFF2-40B4-BE49-F238E27FC236}">
                <a16:creationId xmlns="" xmlns:a16="http://schemas.microsoft.com/office/drawing/2014/main" id="{5DA92AE1-6BFA-44AF-A8E0-67947FB99032}"/>
              </a:ext>
            </a:extLst>
          </p:cNvPr>
          <p:cNvCxnSpPr>
            <a:cxnSpLocks/>
          </p:cNvCxnSpPr>
          <p:nvPr/>
        </p:nvCxnSpPr>
        <p:spPr>
          <a:xfrm flipH="1">
            <a:off x="6014889" y="3963526"/>
            <a:ext cx="507843" cy="1072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30">
            <a:extLst>
              <a:ext uri="{FF2B5EF4-FFF2-40B4-BE49-F238E27FC236}">
                <a16:creationId xmlns="" xmlns:a16="http://schemas.microsoft.com/office/drawing/2014/main" id="{C0C7E273-C162-4233-9935-6E0348CCA1C4}"/>
              </a:ext>
            </a:extLst>
          </p:cNvPr>
          <p:cNvSpPr txBox="1"/>
          <p:nvPr/>
        </p:nvSpPr>
        <p:spPr>
          <a:xfrm>
            <a:off x="5649599" y="1697227"/>
            <a:ext cx="1491233" cy="246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Nesterov</a:t>
            </a:r>
            <a:r>
              <a:rPr lang="pt-BR" b="1" dirty="0"/>
              <a:t> Momentum</a:t>
            </a:r>
          </a:p>
        </p:txBody>
      </p:sp>
      <p:pic>
        <p:nvPicPr>
          <p:cNvPr id="11" name="Imagem 31">
            <a:extLst>
              <a:ext uri="{FF2B5EF4-FFF2-40B4-BE49-F238E27FC236}">
                <a16:creationId xmlns="" xmlns:a16="http://schemas.microsoft.com/office/drawing/2014/main" id="{B867332C-22AE-458E-976B-2BC96B8B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950" y="2111461"/>
            <a:ext cx="3322880" cy="562466"/>
          </a:xfrm>
          <a:prstGeom prst="rect">
            <a:avLst/>
          </a:prstGeom>
        </p:spPr>
      </p:pic>
      <p:grpSp>
        <p:nvGrpSpPr>
          <p:cNvPr id="12" name="Agrupar 34">
            <a:extLst>
              <a:ext uri="{FF2B5EF4-FFF2-40B4-BE49-F238E27FC236}">
                <a16:creationId xmlns="" xmlns:a16="http://schemas.microsoft.com/office/drawing/2014/main" id="{3F9D3C08-2A33-4F27-B6E2-1107DC490D20}"/>
              </a:ext>
            </a:extLst>
          </p:cNvPr>
          <p:cNvGrpSpPr/>
          <p:nvPr/>
        </p:nvGrpSpPr>
        <p:grpSpPr>
          <a:xfrm rot="19324265">
            <a:off x="1788316" y="2576532"/>
            <a:ext cx="1995361" cy="2931456"/>
            <a:chOff x="1921565" y="2478157"/>
            <a:chExt cx="2146852" cy="3154017"/>
          </a:xfrm>
        </p:grpSpPr>
        <p:sp>
          <p:nvSpPr>
            <p:cNvPr id="37" name="Elipse 44">
              <a:extLst>
                <a:ext uri="{FF2B5EF4-FFF2-40B4-BE49-F238E27FC236}">
                  <a16:creationId xmlns="" xmlns:a16="http://schemas.microsoft.com/office/drawing/2014/main" id="{3B620333-4668-4AA1-ACAD-7CEE7826F8A3}"/>
                </a:ext>
              </a:extLst>
            </p:cNvPr>
            <p:cNvSpPr/>
            <p:nvPr/>
          </p:nvSpPr>
          <p:spPr>
            <a:xfrm>
              <a:off x="1921565" y="2478157"/>
              <a:ext cx="2146852" cy="31540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Elipse 45">
              <a:extLst>
                <a:ext uri="{FF2B5EF4-FFF2-40B4-BE49-F238E27FC236}">
                  <a16:creationId xmlns="" xmlns:a16="http://schemas.microsoft.com/office/drawing/2014/main" id="{FAF75541-99A9-4125-9DD8-8C48EA636810}"/>
                </a:ext>
              </a:extLst>
            </p:cNvPr>
            <p:cNvSpPr/>
            <p:nvPr/>
          </p:nvSpPr>
          <p:spPr>
            <a:xfrm>
              <a:off x="2100469" y="2749829"/>
              <a:ext cx="1799567" cy="26438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Elipse 46">
              <a:extLst>
                <a:ext uri="{FF2B5EF4-FFF2-40B4-BE49-F238E27FC236}">
                  <a16:creationId xmlns="" xmlns:a16="http://schemas.microsoft.com/office/drawing/2014/main" id="{1E6F6354-47E0-4957-9A5A-80E28261EC4A}"/>
                </a:ext>
              </a:extLst>
            </p:cNvPr>
            <p:cNvSpPr/>
            <p:nvPr/>
          </p:nvSpPr>
          <p:spPr>
            <a:xfrm>
              <a:off x="2252870" y="2994993"/>
              <a:ext cx="1488362" cy="218660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Elipse 47">
              <a:extLst>
                <a:ext uri="{FF2B5EF4-FFF2-40B4-BE49-F238E27FC236}">
                  <a16:creationId xmlns="" xmlns:a16="http://schemas.microsoft.com/office/drawing/2014/main" id="{36BBFCE4-030F-4B69-985B-B1716F669FEC}"/>
                </a:ext>
              </a:extLst>
            </p:cNvPr>
            <p:cNvSpPr/>
            <p:nvPr/>
          </p:nvSpPr>
          <p:spPr>
            <a:xfrm>
              <a:off x="2405270" y="3226905"/>
              <a:ext cx="1168139" cy="17161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Elipse 48">
              <a:extLst>
                <a:ext uri="{FF2B5EF4-FFF2-40B4-BE49-F238E27FC236}">
                  <a16:creationId xmlns="" xmlns:a16="http://schemas.microsoft.com/office/drawing/2014/main" id="{B5291B15-0DBE-4909-97FB-740071CC3463}"/>
                </a:ext>
              </a:extLst>
            </p:cNvPr>
            <p:cNvSpPr/>
            <p:nvPr/>
          </p:nvSpPr>
          <p:spPr>
            <a:xfrm>
              <a:off x="2584174" y="3472069"/>
              <a:ext cx="820855" cy="12059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Elipse 49">
              <a:extLst>
                <a:ext uri="{FF2B5EF4-FFF2-40B4-BE49-F238E27FC236}">
                  <a16:creationId xmlns="" xmlns:a16="http://schemas.microsoft.com/office/drawing/2014/main" id="{6E2D0D74-F2EE-4C3C-A670-4FAB922BBE26}"/>
                </a:ext>
              </a:extLst>
            </p:cNvPr>
            <p:cNvSpPr/>
            <p:nvPr/>
          </p:nvSpPr>
          <p:spPr>
            <a:xfrm>
              <a:off x="2736574" y="3677477"/>
              <a:ext cx="518673" cy="7620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Elipse 50">
              <a:extLst>
                <a:ext uri="{FF2B5EF4-FFF2-40B4-BE49-F238E27FC236}">
                  <a16:creationId xmlns="" xmlns:a16="http://schemas.microsoft.com/office/drawing/2014/main" id="{53762DAE-2294-46C7-AC20-A6C27BA54506}"/>
                </a:ext>
              </a:extLst>
            </p:cNvPr>
            <p:cNvSpPr/>
            <p:nvPr/>
          </p:nvSpPr>
          <p:spPr>
            <a:xfrm>
              <a:off x="2862470" y="3829877"/>
              <a:ext cx="288653" cy="4240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13" name="Conector reto 35">
            <a:extLst>
              <a:ext uri="{FF2B5EF4-FFF2-40B4-BE49-F238E27FC236}">
                <a16:creationId xmlns="" xmlns:a16="http://schemas.microsoft.com/office/drawing/2014/main" id="{F31254CB-62FE-4076-AEFA-75486CAE437E}"/>
              </a:ext>
            </a:extLst>
          </p:cNvPr>
          <p:cNvCxnSpPr/>
          <p:nvPr/>
        </p:nvCxnSpPr>
        <p:spPr>
          <a:xfrm flipH="1">
            <a:off x="2061361" y="2933726"/>
            <a:ext cx="86219" cy="5265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36">
            <a:extLst>
              <a:ext uri="{FF2B5EF4-FFF2-40B4-BE49-F238E27FC236}">
                <a16:creationId xmlns="" xmlns:a16="http://schemas.microsoft.com/office/drawing/2014/main" id="{ECCFC8E4-F8ED-4107-B2A9-D0E1D3DFC1A7}"/>
              </a:ext>
            </a:extLst>
          </p:cNvPr>
          <p:cNvCxnSpPr>
            <a:cxnSpLocks/>
          </p:cNvCxnSpPr>
          <p:nvPr/>
        </p:nvCxnSpPr>
        <p:spPr>
          <a:xfrm flipH="1">
            <a:off x="2061362" y="3426819"/>
            <a:ext cx="234076" cy="334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37">
            <a:extLst>
              <a:ext uri="{FF2B5EF4-FFF2-40B4-BE49-F238E27FC236}">
                <a16:creationId xmlns="" xmlns:a16="http://schemas.microsoft.com/office/drawing/2014/main" id="{D83257BF-98A7-4AD0-A5CB-819C426914B5}"/>
              </a:ext>
            </a:extLst>
          </p:cNvPr>
          <p:cNvCxnSpPr>
            <a:cxnSpLocks/>
          </p:cNvCxnSpPr>
          <p:nvPr/>
        </p:nvCxnSpPr>
        <p:spPr>
          <a:xfrm flipH="1">
            <a:off x="2215293" y="3443549"/>
            <a:ext cx="129709" cy="244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38">
            <a:extLst>
              <a:ext uri="{FF2B5EF4-FFF2-40B4-BE49-F238E27FC236}">
                <a16:creationId xmlns="" xmlns:a16="http://schemas.microsoft.com/office/drawing/2014/main" id="{09C01604-E5BE-4FA3-8806-CEAC351493E2}"/>
              </a:ext>
            </a:extLst>
          </p:cNvPr>
          <p:cNvCxnSpPr>
            <a:cxnSpLocks/>
          </p:cNvCxnSpPr>
          <p:nvPr/>
        </p:nvCxnSpPr>
        <p:spPr>
          <a:xfrm flipH="1">
            <a:off x="2222975" y="3477094"/>
            <a:ext cx="362932" cy="226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57">
            <a:extLst>
              <a:ext uri="{FF2B5EF4-FFF2-40B4-BE49-F238E27FC236}">
                <a16:creationId xmlns="" xmlns:a16="http://schemas.microsoft.com/office/drawing/2014/main" id="{A504A29F-4233-4C87-BC77-DD3F95F9E6BF}"/>
              </a:ext>
            </a:extLst>
          </p:cNvPr>
          <p:cNvCxnSpPr>
            <a:cxnSpLocks/>
          </p:cNvCxnSpPr>
          <p:nvPr/>
        </p:nvCxnSpPr>
        <p:spPr>
          <a:xfrm flipH="1">
            <a:off x="2540872" y="3499574"/>
            <a:ext cx="33901" cy="1154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60">
            <a:extLst>
              <a:ext uri="{FF2B5EF4-FFF2-40B4-BE49-F238E27FC236}">
                <a16:creationId xmlns="" xmlns:a16="http://schemas.microsoft.com/office/drawing/2014/main" id="{2E2B857E-AE6D-42DD-9064-C929A9D09B8D}"/>
              </a:ext>
            </a:extLst>
          </p:cNvPr>
          <p:cNvCxnSpPr>
            <a:cxnSpLocks/>
          </p:cNvCxnSpPr>
          <p:nvPr/>
        </p:nvCxnSpPr>
        <p:spPr>
          <a:xfrm flipH="1">
            <a:off x="2540872" y="3578676"/>
            <a:ext cx="313658" cy="36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63">
            <a:extLst>
              <a:ext uri="{FF2B5EF4-FFF2-40B4-BE49-F238E27FC236}">
                <a16:creationId xmlns="" xmlns:a16="http://schemas.microsoft.com/office/drawing/2014/main" id="{A6007B44-AAC4-41C4-8B6E-2A21422CE8FE}"/>
              </a:ext>
            </a:extLst>
          </p:cNvPr>
          <p:cNvCxnSpPr>
            <a:cxnSpLocks/>
          </p:cNvCxnSpPr>
          <p:nvPr/>
        </p:nvCxnSpPr>
        <p:spPr>
          <a:xfrm flipV="1">
            <a:off x="2659184" y="3578676"/>
            <a:ext cx="195347" cy="18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66">
            <a:extLst>
              <a:ext uri="{FF2B5EF4-FFF2-40B4-BE49-F238E27FC236}">
                <a16:creationId xmlns="" xmlns:a16="http://schemas.microsoft.com/office/drawing/2014/main" id="{2438EC82-1E26-4058-BA2F-65DD1CC3DE51}"/>
              </a:ext>
            </a:extLst>
          </p:cNvPr>
          <p:cNvCxnSpPr>
            <a:cxnSpLocks/>
          </p:cNvCxnSpPr>
          <p:nvPr/>
        </p:nvCxnSpPr>
        <p:spPr>
          <a:xfrm>
            <a:off x="2659184" y="3764845"/>
            <a:ext cx="326676" cy="2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69">
            <a:extLst>
              <a:ext uri="{FF2B5EF4-FFF2-40B4-BE49-F238E27FC236}">
                <a16:creationId xmlns="" xmlns:a16="http://schemas.microsoft.com/office/drawing/2014/main" id="{04F4A11F-9A5D-4F46-9840-E6787D5C9B05}"/>
              </a:ext>
            </a:extLst>
          </p:cNvPr>
          <p:cNvCxnSpPr>
            <a:cxnSpLocks/>
          </p:cNvCxnSpPr>
          <p:nvPr/>
        </p:nvCxnSpPr>
        <p:spPr>
          <a:xfrm flipV="1">
            <a:off x="2756857" y="3819198"/>
            <a:ext cx="207526" cy="2066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79">
            <a:extLst>
              <a:ext uri="{FF2B5EF4-FFF2-40B4-BE49-F238E27FC236}">
                <a16:creationId xmlns="" xmlns:a16="http://schemas.microsoft.com/office/drawing/2014/main" id="{C71C52C8-BA04-4264-97D6-89D099E67DB6}"/>
              </a:ext>
            </a:extLst>
          </p:cNvPr>
          <p:cNvSpPr/>
          <p:nvPr/>
        </p:nvSpPr>
        <p:spPr>
          <a:xfrm>
            <a:off x="2110438" y="2887775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80">
            <a:extLst>
              <a:ext uri="{FF2B5EF4-FFF2-40B4-BE49-F238E27FC236}">
                <a16:creationId xmlns="" xmlns:a16="http://schemas.microsoft.com/office/drawing/2014/main" id="{E4B642B6-E4A4-4C02-B4D8-8F1A8B716BF5}"/>
              </a:ext>
            </a:extLst>
          </p:cNvPr>
          <p:cNvSpPr/>
          <p:nvPr/>
        </p:nvSpPr>
        <p:spPr>
          <a:xfrm>
            <a:off x="2008904" y="3404274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81">
            <a:extLst>
              <a:ext uri="{FF2B5EF4-FFF2-40B4-BE49-F238E27FC236}">
                <a16:creationId xmlns="" xmlns:a16="http://schemas.microsoft.com/office/drawing/2014/main" id="{C6F4C3D1-9FE3-4F9F-A455-ABE8BFD005F5}"/>
              </a:ext>
            </a:extLst>
          </p:cNvPr>
          <p:cNvSpPr/>
          <p:nvPr/>
        </p:nvSpPr>
        <p:spPr>
          <a:xfrm>
            <a:off x="2269359" y="3373375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82">
            <a:extLst>
              <a:ext uri="{FF2B5EF4-FFF2-40B4-BE49-F238E27FC236}">
                <a16:creationId xmlns="" xmlns:a16="http://schemas.microsoft.com/office/drawing/2014/main" id="{3F8987F0-4E5A-4CBE-9345-BC65CC9A68B3}"/>
              </a:ext>
            </a:extLst>
          </p:cNvPr>
          <p:cNvSpPr/>
          <p:nvPr/>
        </p:nvSpPr>
        <p:spPr>
          <a:xfrm>
            <a:off x="2185485" y="3625000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83">
            <a:extLst>
              <a:ext uri="{FF2B5EF4-FFF2-40B4-BE49-F238E27FC236}">
                <a16:creationId xmlns="" xmlns:a16="http://schemas.microsoft.com/office/drawing/2014/main" id="{2E00610D-C0EE-4FEC-9F2F-EC3A2230D678}"/>
              </a:ext>
            </a:extLst>
          </p:cNvPr>
          <p:cNvSpPr/>
          <p:nvPr/>
        </p:nvSpPr>
        <p:spPr>
          <a:xfrm>
            <a:off x="2538644" y="3448422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84">
            <a:extLst>
              <a:ext uri="{FF2B5EF4-FFF2-40B4-BE49-F238E27FC236}">
                <a16:creationId xmlns="" xmlns:a16="http://schemas.microsoft.com/office/drawing/2014/main" id="{AD791DF3-8D5E-4C1F-8AF4-0258450A0B95}"/>
              </a:ext>
            </a:extLst>
          </p:cNvPr>
          <p:cNvSpPr/>
          <p:nvPr/>
        </p:nvSpPr>
        <p:spPr>
          <a:xfrm>
            <a:off x="2494499" y="3580855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85">
            <a:extLst>
              <a:ext uri="{FF2B5EF4-FFF2-40B4-BE49-F238E27FC236}">
                <a16:creationId xmlns="" xmlns:a16="http://schemas.microsoft.com/office/drawing/2014/main" id="{F91BBAFF-9FEC-4DDD-B6E8-4B77D8023444}"/>
              </a:ext>
            </a:extLst>
          </p:cNvPr>
          <p:cNvSpPr/>
          <p:nvPr/>
        </p:nvSpPr>
        <p:spPr>
          <a:xfrm>
            <a:off x="2803518" y="3510224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86">
            <a:extLst>
              <a:ext uri="{FF2B5EF4-FFF2-40B4-BE49-F238E27FC236}">
                <a16:creationId xmlns="" xmlns:a16="http://schemas.microsoft.com/office/drawing/2014/main" id="{96A83CC8-EC39-4118-B42C-D209A55477FE}"/>
              </a:ext>
            </a:extLst>
          </p:cNvPr>
          <p:cNvSpPr/>
          <p:nvPr/>
        </p:nvSpPr>
        <p:spPr>
          <a:xfrm>
            <a:off x="2591617" y="3695633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87">
            <a:extLst>
              <a:ext uri="{FF2B5EF4-FFF2-40B4-BE49-F238E27FC236}">
                <a16:creationId xmlns="" xmlns:a16="http://schemas.microsoft.com/office/drawing/2014/main" id="{56F60DA6-366F-44E4-9BBA-595BA835C403}"/>
              </a:ext>
            </a:extLst>
          </p:cNvPr>
          <p:cNvSpPr/>
          <p:nvPr/>
        </p:nvSpPr>
        <p:spPr>
          <a:xfrm>
            <a:off x="2900635" y="3766269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88">
            <a:extLst>
              <a:ext uri="{FF2B5EF4-FFF2-40B4-BE49-F238E27FC236}">
                <a16:creationId xmlns="" xmlns:a16="http://schemas.microsoft.com/office/drawing/2014/main" id="{8D168E7B-3DC2-45FC-825B-342036A36C37}"/>
              </a:ext>
            </a:extLst>
          </p:cNvPr>
          <p:cNvSpPr/>
          <p:nvPr/>
        </p:nvSpPr>
        <p:spPr>
          <a:xfrm>
            <a:off x="2701981" y="3973752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89">
            <a:extLst>
              <a:ext uri="{FF2B5EF4-FFF2-40B4-BE49-F238E27FC236}">
                <a16:creationId xmlns="" xmlns:a16="http://schemas.microsoft.com/office/drawing/2014/main" id="{C2803F68-5E9C-4B98-9A21-1156DC1240AA}"/>
              </a:ext>
            </a:extLst>
          </p:cNvPr>
          <p:cNvSpPr/>
          <p:nvPr/>
        </p:nvSpPr>
        <p:spPr>
          <a:xfrm>
            <a:off x="5778086" y="2967721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90">
            <a:extLst>
              <a:ext uri="{FF2B5EF4-FFF2-40B4-BE49-F238E27FC236}">
                <a16:creationId xmlns="" xmlns:a16="http://schemas.microsoft.com/office/drawing/2014/main" id="{0E0A7016-D508-4804-B616-CB38282FE7C3}"/>
              </a:ext>
            </a:extLst>
          </p:cNvPr>
          <p:cNvSpPr/>
          <p:nvPr/>
        </p:nvSpPr>
        <p:spPr>
          <a:xfrm>
            <a:off x="5673357" y="3520999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91">
            <a:extLst>
              <a:ext uri="{FF2B5EF4-FFF2-40B4-BE49-F238E27FC236}">
                <a16:creationId xmlns="" xmlns:a16="http://schemas.microsoft.com/office/drawing/2014/main" id="{A3212512-2F69-40D1-9D83-4FC2DAA83610}"/>
              </a:ext>
            </a:extLst>
          </p:cNvPr>
          <p:cNvSpPr/>
          <p:nvPr/>
        </p:nvSpPr>
        <p:spPr>
          <a:xfrm>
            <a:off x="6048592" y="3445952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92">
            <a:extLst>
              <a:ext uri="{FF2B5EF4-FFF2-40B4-BE49-F238E27FC236}">
                <a16:creationId xmlns="" xmlns:a16="http://schemas.microsoft.com/office/drawing/2014/main" id="{FBCBF017-0FE2-4D38-9F69-C93F4D8DA2DD}"/>
              </a:ext>
            </a:extLst>
          </p:cNvPr>
          <p:cNvSpPr/>
          <p:nvPr/>
        </p:nvSpPr>
        <p:spPr>
          <a:xfrm>
            <a:off x="5991204" y="4015426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93">
            <a:extLst>
              <a:ext uri="{FF2B5EF4-FFF2-40B4-BE49-F238E27FC236}">
                <a16:creationId xmlns="" xmlns:a16="http://schemas.microsoft.com/office/drawing/2014/main" id="{A18C6DEC-3A8D-4FF5-ACA3-913E96F4666C}"/>
              </a:ext>
            </a:extLst>
          </p:cNvPr>
          <p:cNvSpPr/>
          <p:nvPr/>
        </p:nvSpPr>
        <p:spPr>
          <a:xfrm>
            <a:off x="6472386" y="3940380"/>
            <a:ext cx="104856" cy="10485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79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Adam Optimizer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1075632" y="1758379"/>
            <a:ext cx="7329338" cy="4062645"/>
            <a:chOff x="1643269" y="1319793"/>
            <a:chExt cx="9169100" cy="5082423"/>
          </a:xfrm>
        </p:grpSpPr>
        <p:grpSp>
          <p:nvGrpSpPr>
            <p:cNvPr id="5" name="Agrupar 10">
              <a:extLst>
                <a:ext uri="{FF2B5EF4-FFF2-40B4-BE49-F238E27FC236}">
                  <a16:creationId xmlns="" xmlns:a16="http://schemas.microsoft.com/office/drawing/2014/main" id="{2ACE3D6D-16BF-449C-ADC4-9FD6945DACF6}"/>
                </a:ext>
              </a:extLst>
            </p:cNvPr>
            <p:cNvGrpSpPr/>
            <p:nvPr/>
          </p:nvGrpSpPr>
          <p:grpSpPr>
            <a:xfrm rot="19324265">
              <a:off x="1643269" y="2002169"/>
              <a:ext cx="2994990" cy="4400047"/>
              <a:chOff x="1921565" y="2478157"/>
              <a:chExt cx="2146852" cy="3154017"/>
            </a:xfrm>
          </p:grpSpPr>
          <p:sp>
            <p:nvSpPr>
              <p:cNvPr id="31" name="Elipse 3">
                <a:extLst>
                  <a:ext uri="{FF2B5EF4-FFF2-40B4-BE49-F238E27FC236}">
                    <a16:creationId xmlns="" xmlns:a16="http://schemas.microsoft.com/office/drawing/2014/main" id="{973CCEA1-EB70-471A-94E9-D4285297193B}"/>
                  </a:ext>
                </a:extLst>
              </p:cNvPr>
              <p:cNvSpPr/>
              <p:nvPr/>
            </p:nvSpPr>
            <p:spPr>
              <a:xfrm>
                <a:off x="1921565" y="2478157"/>
                <a:ext cx="2146852" cy="315401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Elipse 4">
                <a:extLst>
                  <a:ext uri="{FF2B5EF4-FFF2-40B4-BE49-F238E27FC236}">
                    <a16:creationId xmlns="" xmlns:a16="http://schemas.microsoft.com/office/drawing/2014/main" id="{B29E5913-0F57-417C-B730-1B0799533A26}"/>
                  </a:ext>
                </a:extLst>
              </p:cNvPr>
              <p:cNvSpPr/>
              <p:nvPr/>
            </p:nvSpPr>
            <p:spPr>
              <a:xfrm>
                <a:off x="2100469" y="2749829"/>
                <a:ext cx="1799567" cy="264380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3" name="Elipse 5">
                <a:extLst>
                  <a:ext uri="{FF2B5EF4-FFF2-40B4-BE49-F238E27FC236}">
                    <a16:creationId xmlns="" xmlns:a16="http://schemas.microsoft.com/office/drawing/2014/main" id="{42C4CA99-DDDE-47B8-9A24-415472287BB2}"/>
                  </a:ext>
                </a:extLst>
              </p:cNvPr>
              <p:cNvSpPr/>
              <p:nvPr/>
            </p:nvSpPr>
            <p:spPr>
              <a:xfrm>
                <a:off x="2252870" y="2994993"/>
                <a:ext cx="1488362" cy="2186606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Elipse 6">
                <a:extLst>
                  <a:ext uri="{FF2B5EF4-FFF2-40B4-BE49-F238E27FC236}">
                    <a16:creationId xmlns="" xmlns:a16="http://schemas.microsoft.com/office/drawing/2014/main" id="{4BD71B1A-2DC7-4ABF-A412-04FCD9EB98D2}"/>
                  </a:ext>
                </a:extLst>
              </p:cNvPr>
              <p:cNvSpPr/>
              <p:nvPr/>
            </p:nvSpPr>
            <p:spPr>
              <a:xfrm>
                <a:off x="2405270" y="3226905"/>
                <a:ext cx="1168139" cy="171615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7">
                <a:extLst>
                  <a:ext uri="{FF2B5EF4-FFF2-40B4-BE49-F238E27FC236}">
                    <a16:creationId xmlns="" xmlns:a16="http://schemas.microsoft.com/office/drawing/2014/main" id="{F5A914F8-4D09-4B8A-81B3-3E3076297BC9}"/>
                  </a:ext>
                </a:extLst>
              </p:cNvPr>
              <p:cNvSpPr/>
              <p:nvPr/>
            </p:nvSpPr>
            <p:spPr>
              <a:xfrm>
                <a:off x="2584174" y="3472069"/>
                <a:ext cx="820855" cy="120594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Elipse 8">
                <a:extLst>
                  <a:ext uri="{FF2B5EF4-FFF2-40B4-BE49-F238E27FC236}">
                    <a16:creationId xmlns="" xmlns:a16="http://schemas.microsoft.com/office/drawing/2014/main" id="{AA63AA2E-B2DE-46B4-983A-032AFE88F15A}"/>
                  </a:ext>
                </a:extLst>
              </p:cNvPr>
              <p:cNvSpPr/>
              <p:nvPr/>
            </p:nvSpPr>
            <p:spPr>
              <a:xfrm>
                <a:off x="2736574" y="3677477"/>
                <a:ext cx="518673" cy="7620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Elipse 9">
                <a:extLst>
                  <a:ext uri="{FF2B5EF4-FFF2-40B4-BE49-F238E27FC236}">
                    <a16:creationId xmlns="" xmlns:a16="http://schemas.microsoft.com/office/drawing/2014/main" id="{73BC4320-F505-457D-A11D-FC56BCA60257}"/>
                  </a:ext>
                </a:extLst>
              </p:cNvPr>
              <p:cNvSpPr/>
              <p:nvPr/>
            </p:nvSpPr>
            <p:spPr>
              <a:xfrm>
                <a:off x="2862470" y="3829877"/>
                <a:ext cx="288653" cy="42407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6" name="Conector reto 12">
              <a:extLst>
                <a:ext uri="{FF2B5EF4-FFF2-40B4-BE49-F238E27FC236}">
                  <a16:creationId xmlns="" xmlns:a16="http://schemas.microsoft.com/office/drawing/2014/main" id="{6C566144-E5E8-4FAF-9A1D-C2A0D74B7DB4}"/>
                </a:ext>
              </a:extLst>
            </p:cNvPr>
            <p:cNvCxnSpPr/>
            <p:nvPr/>
          </p:nvCxnSpPr>
          <p:spPr>
            <a:xfrm flipH="1">
              <a:off x="1920583" y="2697333"/>
              <a:ext cx="129413" cy="7903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13">
              <a:extLst>
                <a:ext uri="{FF2B5EF4-FFF2-40B4-BE49-F238E27FC236}">
                  <a16:creationId xmlns="" xmlns:a16="http://schemas.microsoft.com/office/drawing/2014/main" id="{06BF1342-0AED-4E96-A535-48539610D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0583" y="3367967"/>
              <a:ext cx="611945" cy="1197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16">
              <a:extLst>
                <a:ext uri="{FF2B5EF4-FFF2-40B4-BE49-F238E27FC236}">
                  <a16:creationId xmlns="" xmlns:a16="http://schemas.microsoft.com/office/drawing/2014/main" id="{4F71543E-CD67-46B0-AFA3-CB2C0E9D5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7930" y="3367967"/>
              <a:ext cx="51894" cy="4524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20">
              <a:extLst>
                <a:ext uri="{FF2B5EF4-FFF2-40B4-BE49-F238E27FC236}">
                  <a16:creationId xmlns="" xmlns:a16="http://schemas.microsoft.com/office/drawing/2014/main" id="{5DA92AE1-6BFA-44AF-A8E0-67947FB99032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>
              <a:off x="2427931" y="3785799"/>
              <a:ext cx="389970" cy="201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89">
              <a:extLst>
                <a:ext uri="{FF2B5EF4-FFF2-40B4-BE49-F238E27FC236}">
                  <a16:creationId xmlns="" xmlns:a16="http://schemas.microsoft.com/office/drawing/2014/main" id="{C2803F68-5E9C-4B98-9A21-1156DC1240AA}"/>
                </a:ext>
              </a:extLst>
            </p:cNvPr>
            <p:cNvSpPr/>
            <p:nvPr/>
          </p:nvSpPr>
          <p:spPr>
            <a:xfrm>
              <a:off x="2008424" y="2589334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90">
              <a:extLst>
                <a:ext uri="{FF2B5EF4-FFF2-40B4-BE49-F238E27FC236}">
                  <a16:creationId xmlns="" xmlns:a16="http://schemas.microsoft.com/office/drawing/2014/main" id="{0E0A7016-D508-4804-B616-CB38282FE7C3}"/>
                </a:ext>
              </a:extLst>
            </p:cNvPr>
            <p:cNvSpPr/>
            <p:nvPr/>
          </p:nvSpPr>
          <p:spPr>
            <a:xfrm>
              <a:off x="1851229" y="3419791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91">
              <a:extLst>
                <a:ext uri="{FF2B5EF4-FFF2-40B4-BE49-F238E27FC236}">
                  <a16:creationId xmlns="" xmlns:a16="http://schemas.microsoft.com/office/drawing/2014/main" id="{A3212512-2F69-40D1-9D83-4FC2DAA83610}"/>
                </a:ext>
              </a:extLst>
            </p:cNvPr>
            <p:cNvSpPr/>
            <p:nvPr/>
          </p:nvSpPr>
          <p:spPr>
            <a:xfrm>
              <a:off x="2414447" y="3307147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93">
              <a:extLst>
                <a:ext uri="{FF2B5EF4-FFF2-40B4-BE49-F238E27FC236}">
                  <a16:creationId xmlns="" xmlns:a16="http://schemas.microsoft.com/office/drawing/2014/main" id="{A18C6DEC-3A8D-4FF5-ACA3-913E96F4666C}"/>
                </a:ext>
              </a:extLst>
            </p:cNvPr>
            <p:cNvSpPr/>
            <p:nvPr/>
          </p:nvSpPr>
          <p:spPr>
            <a:xfrm>
              <a:off x="3050553" y="4049272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2">
              <a:extLst>
                <a:ext uri="{FF2B5EF4-FFF2-40B4-BE49-F238E27FC236}">
                  <a16:creationId xmlns="" xmlns:a16="http://schemas.microsoft.com/office/drawing/2014/main" id="{919BB50B-1BC2-40EF-9FFC-A9AA50586B8A}"/>
                </a:ext>
              </a:extLst>
            </p:cNvPr>
            <p:cNvSpPr txBox="1"/>
            <p:nvPr/>
          </p:nvSpPr>
          <p:spPr>
            <a:xfrm>
              <a:off x="2419800" y="1319793"/>
              <a:ext cx="645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Momentum w/ </a:t>
              </a:r>
              <a:r>
                <a:rPr lang="pt-BR" b="1" dirty="0" err="1"/>
                <a:t>exponential</a:t>
              </a:r>
              <a:r>
                <a:rPr lang="pt-BR" b="1" dirty="0"/>
                <a:t> </a:t>
              </a:r>
              <a:r>
                <a:rPr lang="pt-BR" b="1" dirty="0" err="1"/>
                <a:t>decay</a:t>
              </a:r>
              <a:r>
                <a:rPr lang="pt-BR" b="1" dirty="0"/>
                <a:t> </a:t>
              </a:r>
              <a:r>
                <a:rPr lang="pt-BR" b="1" dirty="0" err="1"/>
                <a:t>according</a:t>
              </a:r>
              <a:r>
                <a:rPr lang="pt-BR" b="1" dirty="0"/>
                <a:t> </a:t>
              </a:r>
              <a:r>
                <a:rPr lang="pt-BR" b="1" dirty="0" err="1"/>
                <a:t>to</a:t>
              </a:r>
              <a:r>
                <a:rPr lang="pt-BR" b="1" dirty="0"/>
                <a:t> </a:t>
              </a:r>
              <a:r>
                <a:rPr lang="pt-BR" b="1" dirty="0" err="1"/>
                <a:t>derivative</a:t>
              </a:r>
              <a:r>
                <a:rPr lang="pt-BR" b="1" dirty="0"/>
                <a:t> </a:t>
              </a:r>
              <a:r>
                <a:rPr lang="pt-BR" b="1" dirty="0" err="1"/>
                <a:t>of</a:t>
              </a:r>
              <a:r>
                <a:rPr lang="pt-BR" b="1" dirty="0"/>
                <a:t> </a:t>
              </a:r>
              <a:r>
                <a:rPr lang="pt-BR" b="1" dirty="0" err="1"/>
                <a:t>error</a:t>
              </a:r>
              <a:endParaRPr lang="pt-BR" b="1" dirty="0"/>
            </a:p>
          </p:txBody>
        </p:sp>
        <p:cxnSp>
          <p:nvCxnSpPr>
            <p:cNvPr id="15" name="Conector reto 52">
              <a:extLst>
                <a:ext uri="{FF2B5EF4-FFF2-40B4-BE49-F238E27FC236}">
                  <a16:creationId xmlns="" xmlns:a16="http://schemas.microsoft.com/office/drawing/2014/main" id="{5162A36F-6909-4C0E-82D6-05F6471AFC65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>
              <a:off x="2817901" y="3785799"/>
              <a:ext cx="12539" cy="2634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55">
              <a:extLst>
                <a:ext uri="{FF2B5EF4-FFF2-40B4-BE49-F238E27FC236}">
                  <a16:creationId xmlns="" xmlns:a16="http://schemas.microsoft.com/office/drawing/2014/main" id="{51525471-D93E-45B3-BC7A-7D1CF43BF5DB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855317" y="4049272"/>
              <a:ext cx="218285" cy="230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58">
              <a:extLst>
                <a:ext uri="{FF2B5EF4-FFF2-40B4-BE49-F238E27FC236}">
                  <a16:creationId xmlns="" xmlns:a16="http://schemas.microsoft.com/office/drawing/2014/main" id="{620D456F-2B04-4F9F-91EC-848FEBE95C9C}"/>
                </a:ext>
              </a:extLst>
            </p:cNvPr>
            <p:cNvSpPr/>
            <p:nvPr/>
          </p:nvSpPr>
          <p:spPr>
            <a:xfrm>
              <a:off x="2775919" y="3971197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92">
              <a:extLst>
                <a:ext uri="{FF2B5EF4-FFF2-40B4-BE49-F238E27FC236}">
                  <a16:creationId xmlns="" xmlns:a16="http://schemas.microsoft.com/office/drawing/2014/main" id="{FBCBF017-0FE2-4D38-9F69-C93F4D8DA2DD}"/>
                </a:ext>
              </a:extLst>
            </p:cNvPr>
            <p:cNvSpPr/>
            <p:nvPr/>
          </p:nvSpPr>
          <p:spPr>
            <a:xfrm>
              <a:off x="2729535" y="3712781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59">
              <a:extLst>
                <a:ext uri="{FF2B5EF4-FFF2-40B4-BE49-F238E27FC236}">
                  <a16:creationId xmlns="" xmlns:a16="http://schemas.microsoft.com/office/drawing/2014/main" id="{A3C5AFD5-B84B-4D33-B8DA-CE9EBEBE3363}"/>
                </a:ext>
              </a:extLst>
            </p:cNvPr>
            <p:cNvSpPr/>
            <p:nvPr/>
          </p:nvSpPr>
          <p:spPr>
            <a:xfrm>
              <a:off x="2363800" y="3720869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Imagem 11">
              <a:extLst>
                <a:ext uri="{FF2B5EF4-FFF2-40B4-BE49-F238E27FC236}">
                  <a16:creationId xmlns="" xmlns:a16="http://schemas.microsoft.com/office/drawing/2014/main" id="{E4F845EF-C395-4F17-B473-2E818EE45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9171" y="1927481"/>
              <a:ext cx="4123198" cy="4219575"/>
            </a:xfrm>
            <a:prstGeom prst="rect">
              <a:avLst/>
            </a:prstGeom>
          </p:spPr>
        </p:pic>
        <p:sp>
          <p:nvSpPr>
            <p:cNvPr id="21" name="Elipse 25">
              <a:extLst>
                <a:ext uri="{FF2B5EF4-FFF2-40B4-BE49-F238E27FC236}">
                  <a16:creationId xmlns="" xmlns:a16="http://schemas.microsoft.com/office/drawing/2014/main" id="{BC15C6F7-C573-4CEB-8E3E-FF251F217C45}"/>
                </a:ext>
              </a:extLst>
            </p:cNvPr>
            <p:cNvSpPr/>
            <p:nvPr/>
          </p:nvSpPr>
          <p:spPr>
            <a:xfrm>
              <a:off x="10006105" y="3261619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7">
              <a:extLst>
                <a:ext uri="{FF2B5EF4-FFF2-40B4-BE49-F238E27FC236}">
                  <a16:creationId xmlns="" xmlns:a16="http://schemas.microsoft.com/office/drawing/2014/main" id="{DF3B9A55-BC80-4E03-ABDB-95988D8AD6BC}"/>
                </a:ext>
              </a:extLst>
            </p:cNvPr>
            <p:cNvSpPr/>
            <p:nvPr/>
          </p:nvSpPr>
          <p:spPr>
            <a:xfrm>
              <a:off x="9585658" y="4685483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8">
              <a:extLst>
                <a:ext uri="{FF2B5EF4-FFF2-40B4-BE49-F238E27FC236}">
                  <a16:creationId xmlns="" xmlns:a16="http://schemas.microsoft.com/office/drawing/2014/main" id="{32696C0C-8C8B-4B88-9E7F-72F8D1A4A377}"/>
                </a:ext>
              </a:extLst>
            </p:cNvPr>
            <p:cNvSpPr/>
            <p:nvPr/>
          </p:nvSpPr>
          <p:spPr>
            <a:xfrm>
              <a:off x="9287483" y="5239855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9">
              <a:extLst>
                <a:ext uri="{FF2B5EF4-FFF2-40B4-BE49-F238E27FC236}">
                  <a16:creationId xmlns="" xmlns:a16="http://schemas.microsoft.com/office/drawing/2014/main" id="{0B02C80E-2D16-4526-B6D7-136941386899}"/>
                </a:ext>
              </a:extLst>
            </p:cNvPr>
            <p:cNvSpPr/>
            <p:nvPr/>
          </p:nvSpPr>
          <p:spPr>
            <a:xfrm>
              <a:off x="9135083" y="5511525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30">
              <a:extLst>
                <a:ext uri="{FF2B5EF4-FFF2-40B4-BE49-F238E27FC236}">
                  <a16:creationId xmlns="" xmlns:a16="http://schemas.microsoft.com/office/drawing/2014/main" id="{99B67034-B6C8-4A83-A3CE-D361199F1FB9}"/>
                </a:ext>
              </a:extLst>
            </p:cNvPr>
            <p:cNvSpPr/>
            <p:nvPr/>
          </p:nvSpPr>
          <p:spPr>
            <a:xfrm>
              <a:off x="8956177" y="5663925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32">
              <a:extLst>
                <a:ext uri="{FF2B5EF4-FFF2-40B4-BE49-F238E27FC236}">
                  <a16:creationId xmlns="" xmlns:a16="http://schemas.microsoft.com/office/drawing/2014/main" id="{F2E6A4B4-F002-4A49-9F18-B882C6B22F95}"/>
                </a:ext>
              </a:extLst>
            </p:cNvPr>
            <p:cNvSpPr/>
            <p:nvPr/>
          </p:nvSpPr>
          <p:spPr>
            <a:xfrm>
              <a:off x="8863414" y="5730186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31">
              <a:extLst>
                <a:ext uri="{FF2B5EF4-FFF2-40B4-BE49-F238E27FC236}">
                  <a16:creationId xmlns="" xmlns:a16="http://schemas.microsoft.com/office/drawing/2014/main" id="{80BA5BD8-47EE-45A1-BF0A-873E6CAF9E2D}"/>
                </a:ext>
              </a:extLst>
            </p:cNvPr>
            <p:cNvSpPr/>
            <p:nvPr/>
          </p:nvSpPr>
          <p:spPr>
            <a:xfrm>
              <a:off x="8750770" y="5763317"/>
              <a:ext cx="157386" cy="1573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de Seta Reta 15">
              <a:extLst>
                <a:ext uri="{FF2B5EF4-FFF2-40B4-BE49-F238E27FC236}">
                  <a16:creationId xmlns="" xmlns:a16="http://schemas.microsoft.com/office/drawing/2014/main" id="{47E37B3A-8981-48D4-977C-FD05B5892302}"/>
                </a:ext>
              </a:extLst>
            </p:cNvPr>
            <p:cNvCxnSpPr/>
            <p:nvPr/>
          </p:nvCxnSpPr>
          <p:spPr>
            <a:xfrm flipH="1">
              <a:off x="9743044" y="3464533"/>
              <a:ext cx="341754" cy="1220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35">
              <a:extLst>
                <a:ext uri="{FF2B5EF4-FFF2-40B4-BE49-F238E27FC236}">
                  <a16:creationId xmlns="" xmlns:a16="http://schemas.microsoft.com/office/drawing/2014/main" id="{E8FE5C53-079A-49FE-BE36-5DCEFBBB7EA1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 flipH="1">
              <a:off x="9421820" y="4842869"/>
              <a:ext cx="242531" cy="42003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39">
              <a:extLst>
                <a:ext uri="{FF2B5EF4-FFF2-40B4-BE49-F238E27FC236}">
                  <a16:creationId xmlns="" xmlns:a16="http://schemas.microsoft.com/office/drawing/2014/main" id="{463E90AF-8635-4CC0-9DFB-F8A5BA66C3BF}"/>
                </a:ext>
              </a:extLst>
            </p:cNvPr>
            <p:cNvCxnSpPr>
              <a:cxnSpLocks/>
              <a:endCxn id="24" idx="6"/>
            </p:cNvCxnSpPr>
            <p:nvPr/>
          </p:nvCxnSpPr>
          <p:spPr>
            <a:xfrm flipH="1">
              <a:off x="9292469" y="5420290"/>
              <a:ext cx="73707" cy="16992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6253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Optimizers: generalization</a:t>
            </a:r>
            <a:endParaRPr lang="pt-BR" dirty="0"/>
          </a:p>
        </p:txBody>
      </p:sp>
      <p:pic>
        <p:nvPicPr>
          <p:cNvPr id="4" name="Imagem 1">
            <a:extLst>
              <a:ext uri="{FF2B5EF4-FFF2-40B4-BE49-F238E27FC236}">
                <a16:creationId xmlns="" xmlns:a16="http://schemas.microsoft.com/office/drawing/2014/main" id="{3148BFE8-8667-4E06-B9BA-FF9B4D3D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66" y="1593273"/>
            <a:ext cx="7106686" cy="4259698"/>
          </a:xfrm>
          <a:prstGeom prst="rect">
            <a:avLst/>
          </a:prstGeom>
        </p:spPr>
      </p:pic>
      <p:sp>
        <p:nvSpPr>
          <p:cNvPr id="5" name="CaixaDeTexto 3">
            <a:extLst>
              <a:ext uri="{FF2B5EF4-FFF2-40B4-BE49-F238E27FC236}">
                <a16:creationId xmlns="" xmlns:a16="http://schemas.microsoft.com/office/drawing/2014/main" id="{924B7A63-B635-4A9D-B134-A72D939326BD}"/>
              </a:ext>
            </a:extLst>
          </p:cNvPr>
          <p:cNvSpPr txBox="1"/>
          <p:nvPr/>
        </p:nvSpPr>
        <p:spPr>
          <a:xfrm>
            <a:off x="3496165" y="57930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Wilson et al, 2017</a:t>
            </a:r>
          </a:p>
        </p:txBody>
      </p:sp>
    </p:spTree>
    <p:extLst>
      <p:ext uri="{BB962C8B-B14F-4D97-AF65-F5344CB8AC3E}">
        <p14:creationId xmlns:p14="http://schemas.microsoft.com/office/powerpoint/2010/main" val="29701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GAN Examples: Vector Arithmetic</a:t>
            </a:r>
            <a:endParaRPr lang="pt-BR" dirty="0"/>
          </a:p>
        </p:txBody>
      </p:sp>
      <p:pic>
        <p:nvPicPr>
          <p:cNvPr id="4" name="Imagem 2">
            <a:extLst>
              <a:ext uri="{FF2B5EF4-FFF2-40B4-BE49-F238E27FC236}">
                <a16:creationId xmlns="" xmlns:a16="http://schemas.microsoft.com/office/drawing/2014/main" id="{3EAD05AD-F760-4C53-9B42-4C64B19D6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3" t="21744" r="15371" b="5324"/>
          <a:stretch/>
        </p:blipFill>
        <p:spPr>
          <a:xfrm>
            <a:off x="2219560" y="1607125"/>
            <a:ext cx="4389064" cy="45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19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Vector Arithmetic</a:t>
            </a:r>
            <a:endParaRPr lang="pt-BR" dirty="0"/>
          </a:p>
        </p:txBody>
      </p:sp>
      <p:pic>
        <p:nvPicPr>
          <p:cNvPr id="4" name="Imagem 1">
            <a:extLst>
              <a:ext uri="{FF2B5EF4-FFF2-40B4-BE49-F238E27FC236}">
                <a16:creationId xmlns="" xmlns:a16="http://schemas.microsoft.com/office/drawing/2014/main" id="{788AAB05-A941-4F17-83DE-E8F759E7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2021782"/>
            <a:ext cx="7093458" cy="3369698"/>
          </a:xfrm>
          <a:prstGeom prst="rect">
            <a:avLst/>
          </a:prstGeom>
        </p:spPr>
      </p:pic>
      <p:sp>
        <p:nvSpPr>
          <p:cNvPr id="5" name="CaixaDeTexto 2">
            <a:extLst>
              <a:ext uri="{FF2B5EF4-FFF2-40B4-BE49-F238E27FC236}">
                <a16:creationId xmlns="" xmlns:a16="http://schemas.microsoft.com/office/drawing/2014/main" id="{80B7B810-025D-4A84-A5ED-3505C600E8BC}"/>
              </a:ext>
            </a:extLst>
          </p:cNvPr>
          <p:cNvSpPr txBox="1"/>
          <p:nvPr/>
        </p:nvSpPr>
        <p:spPr>
          <a:xfrm>
            <a:off x="2889149" y="5654716"/>
            <a:ext cx="24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Radford</a:t>
            </a:r>
            <a:r>
              <a:rPr lang="pt-BR" dirty="0"/>
              <a:t> et al, 2015</a:t>
            </a:r>
          </a:p>
        </p:txBody>
      </p:sp>
    </p:spTree>
    <p:extLst>
      <p:ext uri="{BB962C8B-B14F-4D97-AF65-F5344CB8AC3E}">
        <p14:creationId xmlns:p14="http://schemas.microsoft.com/office/powerpoint/2010/main" val="21980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Matrix Multiplication</a:t>
            </a:r>
            <a:endParaRPr lang="pt-BR" dirty="0"/>
          </a:p>
        </p:txBody>
      </p:sp>
      <p:pic>
        <p:nvPicPr>
          <p:cNvPr id="4" name="Imagem 1">
            <a:extLst>
              <a:ext uri="{FF2B5EF4-FFF2-40B4-BE49-F238E27FC236}">
                <a16:creationId xmlns="" xmlns:a16="http://schemas.microsoft.com/office/drawing/2014/main" id="{00AB778A-52F3-4C9E-BCF6-171FC085B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19"/>
          <a:stretch/>
        </p:blipFill>
        <p:spPr>
          <a:xfrm>
            <a:off x="1149926" y="1678883"/>
            <a:ext cx="6504013" cy="43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84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DCGAN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Deep Convolutional GAN</a:t>
            </a:r>
          </a:p>
          <a:p>
            <a:endParaRPr lang="pt-BR" dirty="0"/>
          </a:p>
          <a:p>
            <a:r>
              <a:rPr lang="pt-BR" dirty="0"/>
              <a:t>Batch Norm not in end of Generator and NOT in Discriminator (x covariate shift)</a:t>
            </a:r>
          </a:p>
          <a:p>
            <a:endParaRPr lang="pt-BR" dirty="0"/>
          </a:p>
          <a:p>
            <a:r>
              <a:rPr lang="pt-BR" dirty="0"/>
              <a:t>To increase dimension, Upsampling: convo2D.T with stride &gt; 1</a:t>
            </a:r>
          </a:p>
          <a:p>
            <a:endParaRPr lang="pt-BR" dirty="0"/>
          </a:p>
          <a:p>
            <a:r>
              <a:rPr lang="pt-BR" dirty="0"/>
              <a:t>Downsampling: average pooling + conv2D + stride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805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Convolutions</a:t>
            </a:r>
            <a:endParaRPr lang="pt-BR" dirty="0"/>
          </a:p>
        </p:txBody>
      </p:sp>
      <p:pic>
        <p:nvPicPr>
          <p:cNvPr id="5" name="convo2D">
            <a:hlinkClick r:id="" action="ppaction://media"/>
            <a:extLst>
              <a:ext uri="{FF2B5EF4-FFF2-40B4-BE49-F238E27FC236}">
                <a16:creationId xmlns="" xmlns:a16="http://schemas.microsoft.com/office/drawing/2014/main" id="{83B53D84-83B3-438F-88E1-B375943F9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6106" y="3348767"/>
            <a:ext cx="2324100" cy="2466975"/>
          </a:xfrm>
          <a:prstGeom prst="rect">
            <a:avLst/>
          </a:prstGeom>
        </p:spPr>
      </p:pic>
      <p:pic>
        <p:nvPicPr>
          <p:cNvPr id="6" name="convo2D_transposed">
            <a:hlinkClick r:id="" action="ppaction://media"/>
            <a:extLst>
              <a:ext uri="{FF2B5EF4-FFF2-40B4-BE49-F238E27FC236}">
                <a16:creationId xmlns="" xmlns:a16="http://schemas.microsoft.com/office/drawing/2014/main" id="{2917CF0C-83D6-4A2F-BD27-8F98712E16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95361" y="2392803"/>
            <a:ext cx="3276600" cy="3686175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="" xmlns:a16="http://schemas.microsoft.com/office/drawing/2014/main" id="{AC2A1A25-1754-4848-81C1-9D75E6C16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73" y="1596440"/>
            <a:ext cx="10515600" cy="4857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          Convolution2D</a:t>
            </a:r>
            <a:r>
              <a:rPr lang="pt-BR" sz="2400" dirty="0"/>
              <a:t>			</a:t>
            </a:r>
            <a:r>
              <a:rPr lang="pt-BR" sz="2400" dirty="0" smtClean="0"/>
              <a:t>    Convo2DTranspose</a:t>
            </a:r>
            <a:endParaRPr lang="pt-BR" sz="2400" dirty="0"/>
          </a:p>
          <a:p>
            <a:pPr marL="0" indent="0">
              <a:buNone/>
            </a:pPr>
            <a:r>
              <a:rPr lang="pt-BR" sz="1800" dirty="0"/>
              <a:t>       3x3 kernel 4x4 input </a:t>
            </a:r>
            <a:r>
              <a:rPr lang="pt-BR" sz="1800" dirty="0" smtClean="0"/>
              <a:t>stride=1</a:t>
            </a:r>
            <a:r>
              <a:rPr lang="pt-BR" sz="1800" dirty="0"/>
              <a:t> </a:t>
            </a:r>
            <a:r>
              <a:rPr lang="pt-BR" sz="1800" dirty="0" smtClean="0"/>
              <a:t>  		  3x3 kernel 2x2 </a:t>
            </a:r>
            <a:r>
              <a:rPr lang="pt-BR" sz="1800" dirty="0"/>
              <a:t>input stride=1</a:t>
            </a:r>
          </a:p>
          <a:p>
            <a:pPr marL="0" indent="0">
              <a:buNone/>
            </a:pPr>
            <a:endParaRPr lang="pt-BR" sz="1800" dirty="0"/>
          </a:p>
          <a:p>
            <a:pPr marL="0" indent="0" algn="ctr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9414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DCGAN Architecture</a:t>
            </a:r>
            <a:endParaRPr lang="pt-BR" dirty="0"/>
          </a:p>
        </p:txBody>
      </p:sp>
      <p:pic>
        <p:nvPicPr>
          <p:cNvPr id="4" name="Imagem 3" descr="Uma imagem contendo mapa, texto&#10;&#10;Descrição gerada com muito alta confiança">
            <a:extLst>
              <a:ext uri="{FF2B5EF4-FFF2-40B4-BE49-F238E27FC236}">
                <a16:creationId xmlns="" xmlns:a16="http://schemas.microsoft.com/office/drawing/2014/main" id="{E1C783CE-D182-4D0C-9BF4-B53D2488B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8" y="1924245"/>
            <a:ext cx="9027886" cy="425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3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Generative Models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Latent Dirichlet Allocation (NLP)</a:t>
            </a:r>
          </a:p>
          <a:p>
            <a:endParaRPr lang="pt-BR" sz="1800" dirty="0"/>
          </a:p>
          <a:p>
            <a:r>
              <a:rPr lang="pt-BR" sz="1800" dirty="0"/>
              <a:t>Naïve Bayes</a:t>
            </a:r>
          </a:p>
          <a:p>
            <a:endParaRPr lang="pt-BR" sz="1800" dirty="0"/>
          </a:p>
          <a:p>
            <a:r>
              <a:rPr lang="pt-BR" sz="1800" dirty="0"/>
              <a:t>Mixture Gaussians</a:t>
            </a:r>
          </a:p>
          <a:p>
            <a:endParaRPr lang="pt-BR" sz="1800" dirty="0"/>
          </a:p>
          <a:p>
            <a:r>
              <a:rPr lang="pt-BR" sz="1800" dirty="0"/>
              <a:t>Hidden Markov Model</a:t>
            </a:r>
          </a:p>
          <a:p>
            <a:endParaRPr lang="pt-BR" sz="1800" dirty="0"/>
          </a:p>
          <a:p>
            <a:r>
              <a:rPr lang="pt-BR" sz="1800" dirty="0"/>
              <a:t>VAE</a:t>
            </a:r>
          </a:p>
          <a:p>
            <a:endParaRPr lang="pt-BR" sz="1800" dirty="0"/>
          </a:p>
          <a:p>
            <a:r>
              <a:rPr lang="pt-BR" sz="1800" dirty="0"/>
              <a:t>RBM</a:t>
            </a:r>
          </a:p>
          <a:p>
            <a:endParaRPr lang="pt-BR" sz="1800" dirty="0"/>
          </a:p>
          <a:p>
            <a:r>
              <a:rPr lang="pt-BR" sz="1800" dirty="0"/>
              <a:t>GANs</a:t>
            </a:r>
          </a:p>
          <a:p>
            <a:endParaRPr lang="pt-BR" sz="1800" dirty="0"/>
          </a:p>
        </p:txBody>
      </p:sp>
      <p:pic>
        <p:nvPicPr>
          <p:cNvPr id="4" name="Imagem 8">
            <a:extLst>
              <a:ext uri="{FF2B5EF4-FFF2-40B4-BE49-F238E27FC236}">
                <a16:creationId xmlns="" xmlns:a16="http://schemas.microsoft.com/office/drawing/2014/main" id="{B98C9C4F-2885-4BFE-B7B2-C28C9F18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94" y="2046199"/>
            <a:ext cx="1933623" cy="1919909"/>
          </a:xfrm>
          <a:prstGeom prst="rect">
            <a:avLst/>
          </a:prstGeom>
        </p:spPr>
      </p:pic>
      <p:pic>
        <p:nvPicPr>
          <p:cNvPr id="5" name="Gráfico 5">
            <a:extLst>
              <a:ext uri="{FF2B5EF4-FFF2-40B4-BE49-F238E27FC236}">
                <a16:creationId xmlns="" xmlns:a16="http://schemas.microsoft.com/office/drawing/2014/main" id="{41245226-D522-4AD5-A32D-53CC9EA9CB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1854" y="3491882"/>
            <a:ext cx="2652812" cy="21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79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DCGAN Training</a:t>
            </a:r>
            <a:endParaRPr lang="pt-BR" dirty="0"/>
          </a:p>
        </p:txBody>
      </p:sp>
      <p:pic>
        <p:nvPicPr>
          <p:cNvPr id="4" name="Imagem 3" descr="Uma imagem contendo captura de tela&#10;&#10;Descrição gerada com muito alta confiança">
            <a:extLst>
              <a:ext uri="{FF2B5EF4-FFF2-40B4-BE49-F238E27FC236}">
                <a16:creationId xmlns="" xmlns:a16="http://schemas.microsoft.com/office/drawing/2014/main" id="{C1B07B14-E05F-4651-B94E-91B8BA8B8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" y="1899657"/>
            <a:ext cx="9056914" cy="42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6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DCGAN Output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AC71E7ED-EFF6-4419-8806-3FDC0646E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971287"/>
            <a:ext cx="8867174" cy="354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85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DCGAN Output</a:t>
            </a:r>
            <a:endParaRPr lang="pt-BR" dirty="0"/>
          </a:p>
        </p:txBody>
      </p:sp>
      <p:pic>
        <p:nvPicPr>
          <p:cNvPr id="4" name="Imagem 2">
            <a:extLst>
              <a:ext uri="{FF2B5EF4-FFF2-40B4-BE49-F238E27FC236}">
                <a16:creationId xmlns="" xmlns:a16="http://schemas.microsoft.com/office/drawing/2014/main" id="{4DB137DE-9728-4BE2-837B-8E417717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57" y="1620982"/>
            <a:ext cx="6770965" cy="45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21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DCGAN – Face Recognition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6"/>
          <a:stretch/>
        </p:blipFill>
        <p:spPr>
          <a:xfrm>
            <a:off x="322033" y="1654471"/>
            <a:ext cx="8525093" cy="431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51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 GAN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Based in Mutual Information and Entropy (uncertainty)</a:t>
            </a:r>
          </a:p>
          <a:p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02355EA9-D941-433E-9123-095A2A2E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874859"/>
            <a:ext cx="4756490" cy="758281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="" xmlns:a16="http://schemas.microsoft.com/office/drawing/2014/main" id="{2F3C8CFB-F47B-40C4-8FD4-9F9B5C0B7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293" y="3633140"/>
            <a:ext cx="3391211" cy="2364220"/>
          </a:xfrm>
          <a:prstGeom prst="rect">
            <a:avLst/>
          </a:prstGeom>
        </p:spPr>
      </p:pic>
      <p:pic>
        <p:nvPicPr>
          <p:cNvPr id="6" name="Imagem 7">
            <a:extLst>
              <a:ext uri="{FF2B5EF4-FFF2-40B4-BE49-F238E27FC236}">
                <a16:creationId xmlns="" xmlns:a16="http://schemas.microsoft.com/office/drawing/2014/main" id="{6E3E1A34-7549-4736-A6C0-564BC2A43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4" y="5098085"/>
            <a:ext cx="5408483" cy="642592"/>
          </a:xfrm>
          <a:prstGeom prst="rect">
            <a:avLst/>
          </a:prstGeom>
          <a:ln>
            <a:noFill/>
          </a:ln>
        </p:spPr>
      </p:pic>
      <p:sp>
        <p:nvSpPr>
          <p:cNvPr id="7" name="CaixaDeTexto 5">
            <a:extLst>
              <a:ext uri="{FF2B5EF4-FFF2-40B4-BE49-F238E27FC236}">
                <a16:creationId xmlns="" xmlns:a16="http://schemas.microsoft.com/office/drawing/2014/main" id="{77B0579A-5E43-4A70-8352-CD5D08F5E6A5}"/>
              </a:ext>
            </a:extLst>
          </p:cNvPr>
          <p:cNvSpPr txBox="1"/>
          <p:nvPr/>
        </p:nvSpPr>
        <p:spPr>
          <a:xfrm>
            <a:off x="7086298" y="3233769"/>
            <a:ext cx="953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/>
              <a:t>Coin</a:t>
            </a:r>
            <a:r>
              <a:rPr lang="pt-BR" sz="1600" b="1" dirty="0"/>
              <a:t> </a:t>
            </a:r>
            <a:r>
              <a:rPr lang="pt-BR" sz="1600" b="1" dirty="0" err="1"/>
              <a:t>toss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2448010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>
            <a:extLst>
              <a:ext uri="{FF2B5EF4-FFF2-40B4-BE49-F238E27FC236}">
                <a16:creationId xmlns:a16="http://schemas.microsoft.com/office/drawing/2014/main" xmlns="" id="{97DB6207-05E3-4D23-B675-FE12F8ED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180" y="5495078"/>
            <a:ext cx="4498657" cy="53449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tângulo 2">
            <a:extLst>
              <a:ext uri="{FF2B5EF4-FFF2-40B4-BE49-F238E27FC236}">
                <a16:creationId xmlns:a16="http://schemas.microsoft.com/office/drawing/2014/main" xmlns="" id="{5FBDFB55-468D-40FF-BC2A-359C4B9B6838}"/>
              </a:ext>
            </a:extLst>
          </p:cNvPr>
          <p:cNvSpPr/>
          <p:nvPr/>
        </p:nvSpPr>
        <p:spPr>
          <a:xfrm>
            <a:off x="3363529" y="1485992"/>
            <a:ext cx="1466041" cy="147706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b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xmlns="" id="{8C74BF97-5DEE-4D4D-A25C-6F8EDFC1ABCD}"/>
              </a:ext>
            </a:extLst>
          </p:cNvPr>
          <p:cNvSpPr/>
          <p:nvPr/>
        </p:nvSpPr>
        <p:spPr>
          <a:xfrm>
            <a:off x="3363529" y="3585847"/>
            <a:ext cx="1466041" cy="14770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xmlns="" id="{F93A193E-1C1F-4AE3-90DC-F2E617B1E0D0}"/>
              </a:ext>
            </a:extLst>
          </p:cNvPr>
          <p:cNvSpPr txBox="1"/>
          <p:nvPr/>
        </p:nvSpPr>
        <p:spPr>
          <a:xfrm>
            <a:off x="1879602" y="933380"/>
            <a:ext cx="1547155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b="1" dirty="0" err="1"/>
              <a:t>Latent</a:t>
            </a:r>
            <a:r>
              <a:rPr lang="pt-BR" sz="1600" b="1" dirty="0"/>
              <a:t> </a:t>
            </a:r>
            <a:r>
              <a:rPr lang="pt-BR" sz="1600" b="1" dirty="0" err="1"/>
              <a:t>Variables</a:t>
            </a:r>
            <a:endParaRPr lang="pt-BR" sz="1600" b="1" dirty="0"/>
          </a:p>
          <a:p>
            <a:r>
              <a:rPr lang="pt-BR" sz="1600" b="1" dirty="0"/>
              <a:t>(</a:t>
            </a:r>
            <a:r>
              <a:rPr lang="pt-BR" sz="1600" b="1" dirty="0" err="1"/>
              <a:t>add</a:t>
            </a:r>
            <a:r>
              <a:rPr lang="pt-BR" sz="1600" b="1" dirty="0"/>
              <a:t> </a:t>
            </a:r>
            <a:r>
              <a:rPr lang="pt-BR" sz="1600" b="1" dirty="0" err="1"/>
              <a:t>noise</a:t>
            </a:r>
            <a:r>
              <a:rPr lang="pt-BR" sz="1600" b="1" dirty="0"/>
              <a:t>)</a:t>
            </a:r>
          </a:p>
          <a:p>
            <a:r>
              <a:rPr lang="pt-BR" sz="1600" b="1" dirty="0" err="1"/>
              <a:t>Fake</a:t>
            </a:r>
            <a:endParaRPr lang="pt-BR" sz="1600" b="1" dirty="0"/>
          </a:p>
        </p:txBody>
      </p:sp>
      <p:sp>
        <p:nvSpPr>
          <p:cNvPr id="8" name="Seta: Dobrada 5">
            <a:extLst>
              <a:ext uri="{FF2B5EF4-FFF2-40B4-BE49-F238E27FC236}">
                <a16:creationId xmlns:a16="http://schemas.microsoft.com/office/drawing/2014/main" xmlns="" id="{E5577000-8B19-4FB5-B309-7568A42D7FF7}"/>
              </a:ext>
            </a:extLst>
          </p:cNvPr>
          <p:cNvSpPr/>
          <p:nvPr/>
        </p:nvSpPr>
        <p:spPr>
          <a:xfrm rot="5400000">
            <a:off x="3526080" y="1111187"/>
            <a:ext cx="307200" cy="409343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9" name="Seta: para Baixo 6">
            <a:extLst>
              <a:ext uri="{FF2B5EF4-FFF2-40B4-BE49-F238E27FC236}">
                <a16:creationId xmlns:a16="http://schemas.microsoft.com/office/drawing/2014/main" xmlns="" id="{8C030176-0D07-4EFB-94BF-72B9BF9AF109}"/>
              </a:ext>
            </a:extLst>
          </p:cNvPr>
          <p:cNvSpPr/>
          <p:nvPr/>
        </p:nvSpPr>
        <p:spPr>
          <a:xfrm>
            <a:off x="3672169" y="2963056"/>
            <a:ext cx="261793" cy="58972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0" name="Seta: Dobrada 7">
            <a:extLst>
              <a:ext uri="{FF2B5EF4-FFF2-40B4-BE49-F238E27FC236}">
                <a16:creationId xmlns:a16="http://schemas.microsoft.com/office/drawing/2014/main" xmlns="" id="{1DFB4556-6E43-4B43-B99E-6031361FF660}"/>
              </a:ext>
            </a:extLst>
          </p:cNvPr>
          <p:cNvSpPr/>
          <p:nvPr/>
        </p:nvSpPr>
        <p:spPr>
          <a:xfrm rot="5400000" flipV="1">
            <a:off x="4537148" y="2869047"/>
            <a:ext cx="473984" cy="904504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1" name="CaixaDeTexto 8">
            <a:extLst>
              <a:ext uri="{FF2B5EF4-FFF2-40B4-BE49-F238E27FC236}">
                <a16:creationId xmlns:a16="http://schemas.microsoft.com/office/drawing/2014/main" xmlns="" id="{C696F676-14DE-4FF2-A046-F4B1D40FD138}"/>
              </a:ext>
            </a:extLst>
          </p:cNvPr>
          <p:cNvSpPr txBox="1"/>
          <p:nvPr/>
        </p:nvSpPr>
        <p:spPr>
          <a:xfrm>
            <a:off x="5264808" y="2892663"/>
            <a:ext cx="130869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b="1" dirty="0"/>
              <a:t>Training Data</a:t>
            </a:r>
          </a:p>
          <a:p>
            <a:r>
              <a:rPr lang="pt-BR" sz="1600" b="1" dirty="0"/>
              <a:t>Real</a:t>
            </a:r>
          </a:p>
        </p:txBody>
      </p:sp>
      <p:sp>
        <p:nvSpPr>
          <p:cNvPr id="12" name="CaixaDeTexto 9">
            <a:extLst>
              <a:ext uri="{FF2B5EF4-FFF2-40B4-BE49-F238E27FC236}">
                <a16:creationId xmlns:a16="http://schemas.microsoft.com/office/drawing/2014/main" xmlns="" id="{4E7E2447-5FE6-44A7-9162-EC5A01961B34}"/>
              </a:ext>
            </a:extLst>
          </p:cNvPr>
          <p:cNvSpPr txBox="1"/>
          <p:nvPr/>
        </p:nvSpPr>
        <p:spPr>
          <a:xfrm>
            <a:off x="4365978" y="1463944"/>
            <a:ext cx="55976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b="1" dirty="0"/>
              <a:t>MLP</a:t>
            </a:r>
          </a:p>
        </p:txBody>
      </p:sp>
      <p:sp>
        <p:nvSpPr>
          <p:cNvPr id="13" name="CaixaDeTexto 10">
            <a:extLst>
              <a:ext uri="{FF2B5EF4-FFF2-40B4-BE49-F238E27FC236}">
                <a16:creationId xmlns:a16="http://schemas.microsoft.com/office/drawing/2014/main" xmlns="" id="{BD82123B-BC10-4B43-969C-3B899B220AFA}"/>
              </a:ext>
            </a:extLst>
          </p:cNvPr>
          <p:cNvSpPr txBox="1"/>
          <p:nvPr/>
        </p:nvSpPr>
        <p:spPr>
          <a:xfrm>
            <a:off x="4371491" y="3574825"/>
            <a:ext cx="55976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b="1" dirty="0"/>
              <a:t>MLP</a:t>
            </a:r>
          </a:p>
        </p:txBody>
      </p:sp>
      <p:sp>
        <p:nvSpPr>
          <p:cNvPr id="14" name="CaixaDeTexto 12">
            <a:extLst>
              <a:ext uri="{FF2B5EF4-FFF2-40B4-BE49-F238E27FC236}">
                <a16:creationId xmlns:a16="http://schemas.microsoft.com/office/drawing/2014/main" xmlns="" id="{C8440CE9-BBAB-4907-91F4-AF87C7B79E11}"/>
              </a:ext>
            </a:extLst>
          </p:cNvPr>
          <p:cNvSpPr txBox="1"/>
          <p:nvPr/>
        </p:nvSpPr>
        <p:spPr>
          <a:xfrm>
            <a:off x="3814088" y="2683228"/>
            <a:ext cx="55996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b="1" dirty="0" err="1"/>
              <a:t>Relu</a:t>
            </a:r>
            <a:endParaRPr lang="pt-BR" sz="1600" b="1" dirty="0"/>
          </a:p>
        </p:txBody>
      </p:sp>
      <p:sp>
        <p:nvSpPr>
          <p:cNvPr id="15" name="CaixaDeTexto 13">
            <a:extLst>
              <a:ext uri="{FF2B5EF4-FFF2-40B4-BE49-F238E27FC236}">
                <a16:creationId xmlns:a16="http://schemas.microsoft.com/office/drawing/2014/main" xmlns="" id="{2EF1FBAA-9CC5-418D-A201-1585B6D9023C}"/>
              </a:ext>
            </a:extLst>
          </p:cNvPr>
          <p:cNvSpPr txBox="1"/>
          <p:nvPr/>
        </p:nvSpPr>
        <p:spPr>
          <a:xfrm>
            <a:off x="3374551" y="3109554"/>
            <a:ext cx="30008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b="1" dirty="0"/>
              <a:t>B</a:t>
            </a:r>
          </a:p>
        </p:txBody>
      </p:sp>
      <p:sp>
        <p:nvSpPr>
          <p:cNvPr id="16" name="CaixaDeTexto 14">
            <a:extLst>
              <a:ext uri="{FF2B5EF4-FFF2-40B4-BE49-F238E27FC236}">
                <a16:creationId xmlns:a16="http://schemas.microsoft.com/office/drawing/2014/main" xmlns="" id="{15F9E789-1C81-4E5E-8711-CE2D400F55CF}"/>
              </a:ext>
            </a:extLst>
          </p:cNvPr>
          <p:cNvSpPr txBox="1"/>
          <p:nvPr/>
        </p:nvSpPr>
        <p:spPr>
          <a:xfrm>
            <a:off x="3933962" y="5061464"/>
            <a:ext cx="30970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b="1" dirty="0"/>
              <a:t>A</a:t>
            </a:r>
          </a:p>
        </p:txBody>
      </p:sp>
      <p:sp>
        <p:nvSpPr>
          <p:cNvPr id="17" name="CaixaDeTexto 15">
            <a:extLst>
              <a:ext uri="{FF2B5EF4-FFF2-40B4-BE49-F238E27FC236}">
                <a16:creationId xmlns:a16="http://schemas.microsoft.com/office/drawing/2014/main" xmlns="" id="{122C034F-2A05-48CD-B87F-F86CF04D1AD3}"/>
              </a:ext>
            </a:extLst>
          </p:cNvPr>
          <p:cNvSpPr txBox="1"/>
          <p:nvPr/>
        </p:nvSpPr>
        <p:spPr>
          <a:xfrm>
            <a:off x="4135295" y="1035126"/>
            <a:ext cx="29527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b="1" dirty="0"/>
              <a:t>b</a:t>
            </a:r>
          </a:p>
        </p:txBody>
      </p:sp>
      <p:sp>
        <p:nvSpPr>
          <p:cNvPr id="18" name="CaixaDeTexto 16">
            <a:extLst>
              <a:ext uri="{FF2B5EF4-FFF2-40B4-BE49-F238E27FC236}">
                <a16:creationId xmlns:a16="http://schemas.microsoft.com/office/drawing/2014/main" xmlns="" id="{FAC5EE01-772E-4311-A932-BD8F436CA090}"/>
              </a:ext>
            </a:extLst>
          </p:cNvPr>
          <p:cNvSpPr txBox="1"/>
          <p:nvPr/>
        </p:nvSpPr>
        <p:spPr>
          <a:xfrm>
            <a:off x="5226393" y="1034407"/>
            <a:ext cx="265329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/>
              <a:t>b=[1,1,1,1,1,1,1,1,1,1]    N=10</a:t>
            </a:r>
          </a:p>
        </p:txBody>
      </p:sp>
      <p:sp>
        <p:nvSpPr>
          <p:cNvPr id="19" name="CaixaDeTexto 17">
            <a:extLst>
              <a:ext uri="{FF2B5EF4-FFF2-40B4-BE49-F238E27FC236}">
                <a16:creationId xmlns:a16="http://schemas.microsoft.com/office/drawing/2014/main" xmlns="" id="{D3CC6F78-4C1E-4447-BFE4-6F5683A4EE6F}"/>
              </a:ext>
            </a:extLst>
          </p:cNvPr>
          <p:cNvSpPr txBox="1"/>
          <p:nvPr/>
        </p:nvSpPr>
        <p:spPr>
          <a:xfrm>
            <a:off x="631494" y="2559755"/>
            <a:ext cx="20281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/>
              <a:t>B=[0,0,0,0,0,1,1,1,1,1]</a:t>
            </a:r>
          </a:p>
          <a:p>
            <a:r>
              <a:rPr lang="pt-BR" sz="1600" b="1" dirty="0"/>
              <a:t>P(B=b) = 0.5</a:t>
            </a:r>
          </a:p>
        </p:txBody>
      </p:sp>
      <p:sp>
        <p:nvSpPr>
          <p:cNvPr id="20" name="CaixaDeTexto 18">
            <a:extLst>
              <a:ext uri="{FF2B5EF4-FFF2-40B4-BE49-F238E27FC236}">
                <a16:creationId xmlns:a16="http://schemas.microsoft.com/office/drawing/2014/main" xmlns="" id="{94D87934-0086-4CED-BCDF-E96B2A7DF670}"/>
              </a:ext>
            </a:extLst>
          </p:cNvPr>
          <p:cNvSpPr txBox="1"/>
          <p:nvPr/>
        </p:nvSpPr>
        <p:spPr>
          <a:xfrm>
            <a:off x="422460" y="2126349"/>
            <a:ext cx="248978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/>
              <a:t>H(B)=-</a:t>
            </a:r>
            <a:r>
              <a:rPr lang="pt-BR" sz="1600" dirty="0" err="1"/>
              <a:t>SumP</a:t>
            </a:r>
            <a:r>
              <a:rPr lang="pt-BR" sz="1600" dirty="0"/>
              <a:t>(B=b).</a:t>
            </a:r>
            <a:r>
              <a:rPr lang="pt-BR" sz="1600" dirty="0" err="1"/>
              <a:t>logP</a:t>
            </a:r>
            <a:r>
              <a:rPr lang="pt-BR" sz="1600" dirty="0"/>
              <a:t>(B=b)</a:t>
            </a:r>
          </a:p>
        </p:txBody>
      </p:sp>
      <p:sp>
        <p:nvSpPr>
          <p:cNvPr id="21" name="CaixaDeTexto 19">
            <a:extLst>
              <a:ext uri="{FF2B5EF4-FFF2-40B4-BE49-F238E27FC236}">
                <a16:creationId xmlns:a16="http://schemas.microsoft.com/office/drawing/2014/main" xmlns="" id="{A7494611-9F37-4D05-BE8C-4C70CD26499D}"/>
              </a:ext>
            </a:extLst>
          </p:cNvPr>
          <p:cNvSpPr txBox="1"/>
          <p:nvPr/>
        </p:nvSpPr>
        <p:spPr>
          <a:xfrm>
            <a:off x="510641" y="3341934"/>
            <a:ext cx="1662635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/>
              <a:t>H(B)=-0.5.log(0.5)</a:t>
            </a:r>
          </a:p>
          <a:p>
            <a:r>
              <a:rPr lang="pt-BR" sz="1600" b="1" dirty="0"/>
              <a:t>H(B)=-0.15</a:t>
            </a:r>
          </a:p>
        </p:txBody>
      </p:sp>
      <p:sp>
        <p:nvSpPr>
          <p:cNvPr id="22" name="CaixaDeTexto 20">
            <a:extLst>
              <a:ext uri="{FF2B5EF4-FFF2-40B4-BE49-F238E27FC236}">
                <a16:creationId xmlns:a16="http://schemas.microsoft.com/office/drawing/2014/main" xmlns="" id="{3DD13B02-CB6A-4666-A501-9A60190F136A}"/>
              </a:ext>
            </a:extLst>
          </p:cNvPr>
          <p:cNvSpPr txBox="1"/>
          <p:nvPr/>
        </p:nvSpPr>
        <p:spPr>
          <a:xfrm>
            <a:off x="5642971" y="4607995"/>
            <a:ext cx="208582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/>
              <a:t>H(A|B=b)=-0.8.log(0.8)</a:t>
            </a:r>
          </a:p>
          <a:p>
            <a:r>
              <a:rPr lang="pt-BR" sz="1600" b="1" dirty="0"/>
              <a:t>H(A|B=b)=-0.04</a:t>
            </a:r>
          </a:p>
        </p:txBody>
      </p:sp>
      <p:sp>
        <p:nvSpPr>
          <p:cNvPr id="23" name="Retângulo 23">
            <a:extLst>
              <a:ext uri="{FF2B5EF4-FFF2-40B4-BE49-F238E27FC236}">
                <a16:creationId xmlns:a16="http://schemas.microsoft.com/office/drawing/2014/main" xmlns="" id="{4DB701A7-ACEF-4352-8D37-9AC359DE1653}"/>
              </a:ext>
            </a:extLst>
          </p:cNvPr>
          <p:cNvSpPr/>
          <p:nvPr/>
        </p:nvSpPr>
        <p:spPr>
          <a:xfrm>
            <a:off x="5620154" y="3491643"/>
            <a:ext cx="3067417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pt-BR" sz="1600" dirty="0"/>
              <a:t>B=[0,0,0,0,0,1,1,1,1,1]</a:t>
            </a:r>
          </a:p>
          <a:p>
            <a:endParaRPr lang="pt-BR" sz="1600" dirty="0"/>
          </a:p>
          <a:p>
            <a:r>
              <a:rPr lang="pt-BR" sz="1600" dirty="0"/>
              <a:t>A=[0,0,0,0,0,0,1,1,1,1]</a:t>
            </a:r>
          </a:p>
          <a:p>
            <a:r>
              <a:rPr lang="pt-BR" sz="1600" dirty="0"/>
              <a:t>P(A|B=b) = 4/5= 0.8 (</a:t>
            </a:r>
            <a:r>
              <a:rPr lang="pt-BR" sz="1600" dirty="0" err="1"/>
              <a:t>subsample</a:t>
            </a:r>
            <a:r>
              <a:rPr lang="pt-B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0075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 GAN Output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1607127" y="1634114"/>
            <a:ext cx="5735782" cy="4503450"/>
            <a:chOff x="2205330" y="1123182"/>
            <a:chExt cx="7276295" cy="5734818"/>
          </a:xfrm>
        </p:grpSpPr>
        <p:pic>
          <p:nvPicPr>
            <p:cNvPr id="5" name="Imagem 2">
              <a:extLst>
                <a:ext uri="{FF2B5EF4-FFF2-40B4-BE49-F238E27FC236}">
                  <a16:creationId xmlns:a16="http://schemas.microsoft.com/office/drawing/2014/main" xmlns="" id="{47E4D61C-3AC9-4213-9845-C6D9BCEC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330" y="1123182"/>
              <a:ext cx="7276295" cy="5734818"/>
            </a:xfrm>
            <a:prstGeom prst="rect">
              <a:avLst/>
            </a:prstGeom>
          </p:spPr>
        </p:pic>
        <p:sp>
          <p:nvSpPr>
            <p:cNvPr id="6" name="Elipse 4">
              <a:extLst>
                <a:ext uri="{FF2B5EF4-FFF2-40B4-BE49-F238E27FC236}">
                  <a16:creationId xmlns:a16="http://schemas.microsoft.com/office/drawing/2014/main" xmlns="" id="{7ACA664B-7ACB-4B5E-A789-2CF082A1F848}"/>
                </a:ext>
              </a:extLst>
            </p:cNvPr>
            <p:cNvSpPr/>
            <p:nvPr/>
          </p:nvSpPr>
          <p:spPr>
            <a:xfrm>
              <a:off x="4672921" y="5417693"/>
              <a:ext cx="182880" cy="182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Elipse 8">
              <a:extLst>
                <a:ext uri="{FF2B5EF4-FFF2-40B4-BE49-F238E27FC236}">
                  <a16:creationId xmlns:a16="http://schemas.microsoft.com/office/drawing/2014/main" xmlns="" id="{9925DD61-4C48-4AD3-9AB8-39B1E05E35FB}"/>
                </a:ext>
              </a:extLst>
            </p:cNvPr>
            <p:cNvSpPr/>
            <p:nvPr/>
          </p:nvSpPr>
          <p:spPr>
            <a:xfrm>
              <a:off x="8787721" y="2455832"/>
              <a:ext cx="182880" cy="182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Elipse 9">
              <a:extLst>
                <a:ext uri="{FF2B5EF4-FFF2-40B4-BE49-F238E27FC236}">
                  <a16:creationId xmlns:a16="http://schemas.microsoft.com/office/drawing/2014/main" xmlns="" id="{B26CF33E-73A4-4D04-9905-855905175C10}"/>
                </a:ext>
              </a:extLst>
            </p:cNvPr>
            <p:cNvSpPr/>
            <p:nvPr/>
          </p:nvSpPr>
          <p:spPr>
            <a:xfrm>
              <a:off x="3645877" y="2410979"/>
              <a:ext cx="182880" cy="182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730878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 GAN Output</a:t>
            </a:r>
            <a:endParaRPr lang="pt-BR" dirty="0"/>
          </a:p>
        </p:txBody>
      </p:sp>
      <p:pic>
        <p:nvPicPr>
          <p:cNvPr id="4" name="Imagem 1">
            <a:extLst>
              <a:ext uri="{FF2B5EF4-FFF2-40B4-BE49-F238E27FC236}">
                <a16:creationId xmlns:a16="http://schemas.microsoft.com/office/drawing/2014/main" xmlns="" id="{0ACBCCC9-CC7D-4F55-98D1-50B63E84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583" y="1634837"/>
            <a:ext cx="5276135" cy="4569986"/>
          </a:xfrm>
          <a:prstGeom prst="rect">
            <a:avLst/>
          </a:prstGeom>
        </p:spPr>
      </p:pic>
      <p:sp>
        <p:nvSpPr>
          <p:cNvPr id="5" name="Seta: para a Direita 5">
            <a:extLst>
              <a:ext uri="{FF2B5EF4-FFF2-40B4-BE49-F238E27FC236}">
                <a16:creationId xmlns:a16="http://schemas.microsoft.com/office/drawing/2014/main" xmlns="" id="{BAFAAA61-79C2-4B8A-9EA2-84F4690E2496}"/>
              </a:ext>
            </a:extLst>
          </p:cNvPr>
          <p:cNvSpPr/>
          <p:nvPr/>
        </p:nvSpPr>
        <p:spPr>
          <a:xfrm>
            <a:off x="3260115" y="4860702"/>
            <a:ext cx="293115" cy="369971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4">
            <a:extLst>
              <a:ext uri="{FF2B5EF4-FFF2-40B4-BE49-F238E27FC236}">
                <a16:creationId xmlns:a16="http://schemas.microsoft.com/office/drawing/2014/main" xmlns="" id="{2D3079D0-D2ED-4DD0-9753-F990B7C53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312" y="4190105"/>
            <a:ext cx="1715151" cy="146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29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Info GAN Output</a:t>
            </a:r>
            <a:endParaRPr lang="pt-BR" dirty="0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xmlns="" id="{68AE8EF9-A61D-413C-A69C-D56744A4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85" y="1680888"/>
            <a:ext cx="5087752" cy="4498239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xmlns="" id="{A526DF06-B14E-498E-B5AF-EF6F04FF8167}"/>
              </a:ext>
            </a:extLst>
          </p:cNvPr>
          <p:cNvSpPr/>
          <p:nvPr/>
        </p:nvSpPr>
        <p:spPr>
          <a:xfrm>
            <a:off x="3378550" y="4958089"/>
            <a:ext cx="292746" cy="369506"/>
          </a:xfrm>
          <a:prstGeom prst="rightArrow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xmlns="" id="{2D3079D0-D2ED-4DD0-9753-F990B7C53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312" y="4190105"/>
            <a:ext cx="1715151" cy="146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07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cGAN: Conditional GANs</a:t>
            </a:r>
            <a:endParaRPr lang="pt-B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9" y="5771313"/>
            <a:ext cx="6970134" cy="41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105" y="2489039"/>
            <a:ext cx="3728175" cy="315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m 8">
            <a:extLst>
              <a:ext uri="{FF2B5EF4-FFF2-40B4-BE49-F238E27FC236}">
                <a16:creationId xmlns="" xmlns:a16="http://schemas.microsoft.com/office/drawing/2014/main" id="{B98C9C4F-2885-4BFE-B7B2-C28C9F18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428" y="1551426"/>
            <a:ext cx="966812" cy="959955"/>
          </a:xfrm>
          <a:prstGeom prst="rect">
            <a:avLst/>
          </a:prstGeom>
        </p:spPr>
      </p:pic>
      <p:pic>
        <p:nvPicPr>
          <p:cNvPr id="6150" name="Picture 6" descr="Image result for normal cur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046" y="3019952"/>
            <a:ext cx="1038225" cy="7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normal cur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006" y="3000733"/>
            <a:ext cx="519113" cy="7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6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Mixture of Gaussians</a:t>
            </a:r>
            <a:endParaRPr lang="pt-BR" dirty="0"/>
          </a:p>
        </p:txBody>
      </p:sp>
      <p:grpSp>
        <p:nvGrpSpPr>
          <p:cNvPr id="9" name="Group 8"/>
          <p:cNvGrpSpPr/>
          <p:nvPr/>
        </p:nvGrpSpPr>
        <p:grpSpPr>
          <a:xfrm>
            <a:off x="2147455" y="1930947"/>
            <a:ext cx="5019675" cy="3593851"/>
            <a:chOff x="4656406" y="1656933"/>
            <a:chExt cx="7221269" cy="5068045"/>
          </a:xfrm>
        </p:grpSpPr>
        <p:pic>
          <p:nvPicPr>
            <p:cNvPr id="4" name="Imagem 11" descr="Uma imagem contendo captura de tela&#10;&#10;Descrição gerada com alta confiança">
              <a:extLst>
                <a:ext uri="{FF2B5EF4-FFF2-40B4-BE49-F238E27FC236}">
                  <a16:creationId xmlns="" xmlns:a16="http://schemas.microsoft.com/office/drawing/2014/main" id="{58764392-3830-457A-AD00-878F32B93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406" y="1680796"/>
              <a:ext cx="7221269" cy="5044182"/>
            </a:xfrm>
            <a:prstGeom prst="rect">
              <a:avLst/>
            </a:prstGeom>
          </p:spPr>
        </p:pic>
        <p:sp>
          <p:nvSpPr>
            <p:cNvPr id="5" name="Elipse 4">
              <a:extLst>
                <a:ext uri="{FF2B5EF4-FFF2-40B4-BE49-F238E27FC236}">
                  <a16:creationId xmlns="" xmlns:a16="http://schemas.microsoft.com/office/drawing/2014/main" id="{892D363B-D3BD-4D68-A87E-31E7E5AFED31}"/>
                </a:ext>
              </a:extLst>
            </p:cNvPr>
            <p:cNvSpPr/>
            <p:nvPr/>
          </p:nvSpPr>
          <p:spPr>
            <a:xfrm>
              <a:off x="9315463" y="5829678"/>
              <a:ext cx="251792" cy="2517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6" name="Conector reto 7">
              <a:extLst>
                <a:ext uri="{FF2B5EF4-FFF2-40B4-BE49-F238E27FC236}">
                  <a16:creationId xmlns="" xmlns:a16="http://schemas.microsoft.com/office/drawing/2014/main" id="{537BDD97-10AF-4026-9813-16FCE51C0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4733" y="4109399"/>
              <a:ext cx="0" cy="1846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aixaDeTexto 8">
              <a:extLst>
                <a:ext uri="{FF2B5EF4-FFF2-40B4-BE49-F238E27FC236}">
                  <a16:creationId xmlns="" xmlns:a16="http://schemas.microsoft.com/office/drawing/2014/main" id="{28BBCB89-5245-4C2E-ACD7-FB0EF8FFAF12}"/>
                </a:ext>
              </a:extLst>
            </p:cNvPr>
            <p:cNvSpPr txBox="1"/>
            <p:nvPr/>
          </p:nvSpPr>
          <p:spPr>
            <a:xfrm>
              <a:off x="10820299" y="165693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X</a:t>
              </a:r>
            </a:p>
          </p:txBody>
        </p:sp>
        <p:sp>
          <p:nvSpPr>
            <p:cNvPr id="8" name="CaixaDeTexto 9">
              <a:extLst>
                <a:ext uri="{FF2B5EF4-FFF2-40B4-BE49-F238E27FC236}">
                  <a16:creationId xmlns="" xmlns:a16="http://schemas.microsoft.com/office/drawing/2014/main" id="{DDFCE698-5B08-4A71-A288-751A2328F1E7}"/>
                </a:ext>
              </a:extLst>
            </p:cNvPr>
            <p:cNvSpPr txBox="1"/>
            <p:nvPr/>
          </p:nvSpPr>
          <p:spPr>
            <a:xfrm>
              <a:off x="9441359" y="598561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850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GAN Examples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Next frame prediction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Image-to-image translation</a:t>
            </a:r>
          </a:p>
          <a:p>
            <a:endParaRPr lang="pt-BR" sz="2400" dirty="0"/>
          </a:p>
        </p:txBody>
      </p:sp>
      <p:sp>
        <p:nvSpPr>
          <p:cNvPr id="4" name="CaixaDeTexto 5">
            <a:extLst>
              <a:ext uri="{FF2B5EF4-FFF2-40B4-BE49-F238E27FC236}">
                <a16:creationId xmlns:a16="http://schemas.microsoft.com/office/drawing/2014/main" xmlns="" id="{08BCB38A-4B7A-4225-9D83-6578FB6B9A68}"/>
              </a:ext>
            </a:extLst>
          </p:cNvPr>
          <p:cNvSpPr txBox="1"/>
          <p:nvPr/>
        </p:nvSpPr>
        <p:spPr>
          <a:xfrm>
            <a:off x="1362565" y="2313107"/>
            <a:ext cx="178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Lotter</a:t>
            </a:r>
            <a:r>
              <a:rPr lang="pt-BR" dirty="0"/>
              <a:t> et al, 2016</a:t>
            </a:r>
          </a:p>
        </p:txBody>
      </p:sp>
      <p:sp>
        <p:nvSpPr>
          <p:cNvPr id="5" name="CaixaDeTexto 6">
            <a:extLst>
              <a:ext uri="{FF2B5EF4-FFF2-40B4-BE49-F238E27FC236}">
                <a16:creationId xmlns:a16="http://schemas.microsoft.com/office/drawing/2014/main" xmlns="" id="{2776CE3B-132E-4288-B6D7-CDF90C5F9455}"/>
              </a:ext>
            </a:extLst>
          </p:cNvPr>
          <p:cNvSpPr txBox="1"/>
          <p:nvPr/>
        </p:nvSpPr>
        <p:spPr>
          <a:xfrm>
            <a:off x="1362564" y="4166447"/>
            <a:ext cx="165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Isola et al, 2016</a:t>
            </a:r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xmlns="" id="{B363D808-66F5-4BED-BB84-ECF99BE2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714" y="1394753"/>
            <a:ext cx="5163586" cy="2206039"/>
          </a:xfrm>
          <a:prstGeom prst="rect">
            <a:avLst/>
          </a:prstGeom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xmlns="" id="{0C648C9E-3961-41FF-A421-3A80A8CC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521" y="4045378"/>
            <a:ext cx="5587331" cy="208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7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GAN Examples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Text-to-Image generation                           </a:t>
            </a:r>
            <a:r>
              <a:rPr lang="en-US" sz="2400" dirty="0"/>
              <a:t>Image </a:t>
            </a:r>
            <a:r>
              <a:rPr lang="en-US" sz="2400" dirty="0" err="1"/>
              <a:t>Inpainting</a:t>
            </a:r>
            <a:endParaRPr lang="en-US" sz="2400" dirty="0"/>
          </a:p>
          <a:p>
            <a:endParaRPr lang="pt-BR" sz="2400" dirty="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xmlns="" id="{4FD502F4-DC0F-4A7C-85AA-0405AE511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08" y="2558552"/>
            <a:ext cx="4306234" cy="3105793"/>
          </a:xfrm>
          <a:prstGeom prst="rect">
            <a:avLst/>
          </a:prstGeom>
        </p:spPr>
      </p:pic>
      <p:pic>
        <p:nvPicPr>
          <p:cNvPr id="5" name="Imagem 3">
            <a:extLst>
              <a:ext uri="{FF2B5EF4-FFF2-40B4-BE49-F238E27FC236}">
                <a16:creationId xmlns:a16="http://schemas.microsoft.com/office/drawing/2014/main" xmlns="" id="{F42DBF13-736B-4A6D-AABC-DB9FBB20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864" y="2510054"/>
            <a:ext cx="3113389" cy="32992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2C16D060-753E-4AD4-AA5A-A406F401A9EF}"/>
              </a:ext>
            </a:extLst>
          </p:cNvPr>
          <p:cNvSpPr txBox="1"/>
          <p:nvPr/>
        </p:nvSpPr>
        <p:spPr>
          <a:xfrm>
            <a:off x="1830604" y="5775452"/>
            <a:ext cx="206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Reed et al, 2016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22AFF065-E179-4299-AC58-3C3B48F43647}"/>
              </a:ext>
            </a:extLst>
          </p:cNvPr>
          <p:cNvSpPr txBox="1"/>
          <p:nvPr/>
        </p:nvSpPr>
        <p:spPr>
          <a:xfrm>
            <a:off x="5693779" y="5840377"/>
            <a:ext cx="2071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Pathak</a:t>
            </a:r>
            <a:r>
              <a:rPr lang="pt-BR" sz="1600" dirty="0"/>
              <a:t> et al, 2016</a:t>
            </a:r>
          </a:p>
        </p:txBody>
      </p:sp>
    </p:spTree>
    <p:extLst>
      <p:ext uri="{BB962C8B-B14F-4D97-AF65-F5344CB8AC3E}">
        <p14:creationId xmlns:p14="http://schemas.microsoft.com/office/powerpoint/2010/main" val="30629351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Cycle GAN: Style Transfer</a:t>
            </a:r>
            <a:endParaRPr lang="pt-BR" dirty="0"/>
          </a:p>
        </p:txBody>
      </p:sp>
      <p:pic>
        <p:nvPicPr>
          <p:cNvPr id="4" name="horse2zebra">
            <a:hlinkClick r:id="" action="ppaction://media"/>
            <a:extLst>
              <a:ext uri="{FF2B5EF4-FFF2-40B4-BE49-F238E27FC236}">
                <a16:creationId xmlns:a16="http://schemas.microsoft.com/office/drawing/2014/main" xmlns="" id="{E9660A13-C8A5-4F3E-BDD1-19F5C48699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1415" y="1810350"/>
            <a:ext cx="4267200" cy="1219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68758CF8-9F54-4C1F-9549-1CF4108C0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3428999"/>
            <a:ext cx="8620125" cy="27146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732A54F-147E-46CB-8B90-F25C39C8E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803290"/>
            <a:ext cx="1924050" cy="4000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18825F9-3870-4DB1-9AD0-1A9012A6E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91" y="2203340"/>
            <a:ext cx="762000" cy="685800"/>
          </a:xfrm>
          <a:prstGeom prst="rect">
            <a:avLst/>
          </a:prstGeom>
        </p:spPr>
      </p:pic>
      <p:sp>
        <p:nvSpPr>
          <p:cNvPr id="8" name="CaixaDeTexto 2">
            <a:extLst>
              <a:ext uri="{FF2B5EF4-FFF2-40B4-BE49-F238E27FC236}">
                <a16:creationId xmlns:a16="http://schemas.microsoft.com/office/drawing/2014/main" xmlns="" id="{B1A77133-1FE0-4852-AC58-943A60A33352}"/>
              </a:ext>
            </a:extLst>
          </p:cNvPr>
          <p:cNvSpPr txBox="1"/>
          <p:nvPr/>
        </p:nvSpPr>
        <p:spPr>
          <a:xfrm>
            <a:off x="5317588" y="6338131"/>
            <a:ext cx="157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Zhu et al, 2017</a:t>
            </a:r>
          </a:p>
        </p:txBody>
      </p:sp>
    </p:spTree>
    <p:extLst>
      <p:ext uri="{BB962C8B-B14F-4D97-AF65-F5344CB8AC3E}">
        <p14:creationId xmlns:p14="http://schemas.microsoft.com/office/powerpoint/2010/main" val="9636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1" b="8402"/>
          <a:stretch/>
        </p:blipFill>
        <p:spPr bwMode="auto">
          <a:xfrm>
            <a:off x="0" y="862600"/>
            <a:ext cx="9144000" cy="535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63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462088"/>
            <a:ext cx="745807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518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561" y="823621"/>
            <a:ext cx="9254835" cy="5438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7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Different Game Strategies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1700" dirty="0"/>
              <a:t>“Rather than” tuning architecture and hyperparameters</a:t>
            </a:r>
          </a:p>
          <a:p>
            <a:endParaRPr lang="pt-BR" sz="1700" dirty="0"/>
          </a:p>
          <a:p>
            <a:r>
              <a:rPr lang="pt-BR" sz="1700" dirty="0"/>
              <a:t>Freeze layers (unofficial implementation)</a:t>
            </a:r>
          </a:p>
          <a:p>
            <a:endParaRPr lang="pt-BR" sz="1700" dirty="0"/>
          </a:p>
          <a:p>
            <a:r>
              <a:rPr lang="pt-BR" sz="1700" dirty="0"/>
              <a:t>Discriminator : Generator</a:t>
            </a:r>
          </a:p>
          <a:p>
            <a:pPr lvl="1"/>
            <a:r>
              <a:rPr lang="pt-BR" sz="1700" dirty="0"/>
              <a:t>1:1</a:t>
            </a:r>
          </a:p>
          <a:p>
            <a:pPr lvl="1"/>
            <a:r>
              <a:rPr lang="pt-BR" sz="1700" dirty="0"/>
              <a:t>5:1</a:t>
            </a:r>
          </a:p>
          <a:p>
            <a:pPr lvl="1"/>
            <a:r>
              <a:rPr lang="pt-BR" sz="1700" dirty="0"/>
              <a:t>1:5</a:t>
            </a:r>
          </a:p>
          <a:p>
            <a:endParaRPr lang="pt-BR" sz="1700" dirty="0"/>
          </a:p>
          <a:p>
            <a:r>
              <a:rPr lang="pt-BR" sz="1700" dirty="0"/>
              <a:t>Cooperation</a:t>
            </a:r>
          </a:p>
          <a:p>
            <a:endParaRPr lang="pt-BR" sz="1700" dirty="0"/>
          </a:p>
          <a:p>
            <a:r>
              <a:rPr lang="pt-BR" sz="1700" dirty="0"/>
              <a:t>Random strategy update</a:t>
            </a:r>
          </a:p>
          <a:p>
            <a:endParaRPr lang="pt-BR" sz="1700" dirty="0"/>
          </a:p>
          <a:p>
            <a:r>
              <a:rPr lang="pt-BR" sz="1700" dirty="0"/>
              <a:t>Tit-for-Tat strategy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67243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Architecture: Denoising Autoencoders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116605" y="1849022"/>
            <a:ext cx="8945220" cy="2692726"/>
            <a:chOff x="323742" y="1287436"/>
            <a:chExt cx="11510453" cy="3464922"/>
          </a:xfrm>
        </p:grpSpPr>
        <p:sp>
          <p:nvSpPr>
            <p:cNvPr id="5" name="Retângulo 6">
              <a:extLst>
                <a:ext uri="{FF2B5EF4-FFF2-40B4-BE49-F238E27FC236}">
                  <a16:creationId xmlns="" xmlns:a16="http://schemas.microsoft.com/office/drawing/2014/main" id="{6E5A4CD2-63BA-4458-A0D3-B7C28C104824}"/>
                </a:ext>
              </a:extLst>
            </p:cNvPr>
            <p:cNvSpPr/>
            <p:nvPr/>
          </p:nvSpPr>
          <p:spPr>
            <a:xfrm>
              <a:off x="2888975" y="3027790"/>
              <a:ext cx="569842" cy="17218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</a:rPr>
                <a:t>Convolution</a:t>
              </a:r>
              <a:r>
                <a:rPr lang="pt-BR" b="1" dirty="0">
                  <a:solidFill>
                    <a:schemeClr val="tx1"/>
                  </a:solidFill>
                </a:rPr>
                <a:t> 2D</a:t>
              </a:r>
            </a:p>
          </p:txBody>
        </p:sp>
        <p:sp>
          <p:nvSpPr>
            <p:cNvPr id="6" name="Retângulo 8">
              <a:extLst>
                <a:ext uri="{FF2B5EF4-FFF2-40B4-BE49-F238E27FC236}">
                  <a16:creationId xmlns="" xmlns:a16="http://schemas.microsoft.com/office/drawing/2014/main" id="{54A599AF-7829-42BF-8DA9-BB3A6FC41874}"/>
                </a:ext>
              </a:extLst>
            </p:cNvPr>
            <p:cNvSpPr/>
            <p:nvPr/>
          </p:nvSpPr>
          <p:spPr>
            <a:xfrm>
              <a:off x="3791721" y="3025044"/>
              <a:ext cx="546759" cy="172731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</a:rPr>
                <a:t>MaxPooling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 9">
              <a:extLst>
                <a:ext uri="{FF2B5EF4-FFF2-40B4-BE49-F238E27FC236}">
                  <a16:creationId xmlns="" xmlns:a16="http://schemas.microsoft.com/office/drawing/2014/main" id="{F5C0EDDA-8C14-449D-B208-3E98914F10A3}"/>
                </a:ext>
              </a:extLst>
            </p:cNvPr>
            <p:cNvSpPr/>
            <p:nvPr/>
          </p:nvSpPr>
          <p:spPr>
            <a:xfrm>
              <a:off x="7229290" y="3030431"/>
              <a:ext cx="539067" cy="171918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</a:rPr>
                <a:t>UpSampling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Seta: para a Direita 16">
              <a:extLst>
                <a:ext uri="{FF2B5EF4-FFF2-40B4-BE49-F238E27FC236}">
                  <a16:creationId xmlns="" xmlns:a16="http://schemas.microsoft.com/office/drawing/2014/main" id="{49F7F658-B87D-4562-98D3-A11889163B25}"/>
                </a:ext>
              </a:extLst>
            </p:cNvPr>
            <p:cNvSpPr/>
            <p:nvPr/>
          </p:nvSpPr>
          <p:spPr>
            <a:xfrm>
              <a:off x="2332381" y="3809669"/>
              <a:ext cx="438403" cy="2171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25">
              <a:extLst>
                <a:ext uri="{FF2B5EF4-FFF2-40B4-BE49-F238E27FC236}">
                  <a16:creationId xmlns="" xmlns:a16="http://schemas.microsoft.com/office/drawing/2014/main" id="{0BB6B4A9-5B50-4C9C-992B-2EE1C38A19E9}"/>
                </a:ext>
              </a:extLst>
            </p:cNvPr>
            <p:cNvSpPr txBox="1"/>
            <p:nvPr/>
          </p:nvSpPr>
          <p:spPr>
            <a:xfrm>
              <a:off x="323742" y="1287436"/>
              <a:ext cx="1084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/>
                <a:t>Backprop</a:t>
              </a:r>
              <a:endParaRPr lang="pt-BR" b="1" dirty="0"/>
            </a:p>
          </p:txBody>
        </p:sp>
        <p:pic>
          <p:nvPicPr>
            <p:cNvPr id="10" name="Imagem 26" descr="Uma imagem contendo cachorro, grama, animal, ao ar livre&#10;&#10;Descrição gerada com muito alta confiança">
              <a:extLst>
                <a:ext uri="{FF2B5EF4-FFF2-40B4-BE49-F238E27FC236}">
                  <a16:creationId xmlns="" xmlns:a16="http://schemas.microsoft.com/office/drawing/2014/main" id="{C9C2011E-FBDC-438B-8034-8EA4F14EB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4" r="21843"/>
            <a:stretch/>
          </p:blipFill>
          <p:spPr>
            <a:xfrm>
              <a:off x="9965638" y="3027788"/>
              <a:ext cx="1868557" cy="1721827"/>
            </a:xfrm>
            <a:prstGeom prst="rect">
              <a:avLst/>
            </a:prstGeom>
          </p:spPr>
        </p:pic>
        <p:graphicFrame>
          <p:nvGraphicFramePr>
            <p:cNvPr id="11" name="Objeto 2">
              <a:extLst>
                <a:ext uri="{FF2B5EF4-FFF2-40B4-BE49-F238E27FC236}">
                  <a16:creationId xmlns="" xmlns:a16="http://schemas.microsoft.com/office/drawing/2014/main" id="{4C8F4315-6AD2-4505-AFCD-AE7F423CA31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0404871"/>
                </p:ext>
              </p:extLst>
            </p:nvPr>
          </p:nvGraphicFramePr>
          <p:xfrm>
            <a:off x="323742" y="3025044"/>
            <a:ext cx="1890449" cy="1727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4" name="Image" r:id="rId4" imgW="2501280" imgH="2285640" progId="Photoshop.Image.16">
                    <p:embed/>
                  </p:oleObj>
                </mc:Choice>
                <mc:Fallback>
                  <p:oleObj name="Image" r:id="rId4" imgW="2501280" imgH="2285640" progId="Photoshop.Image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23742" y="3025044"/>
                          <a:ext cx="1890449" cy="17273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tângulo 27">
              <a:extLst>
                <a:ext uri="{FF2B5EF4-FFF2-40B4-BE49-F238E27FC236}">
                  <a16:creationId xmlns="" xmlns:a16="http://schemas.microsoft.com/office/drawing/2014/main" id="{08D7DF66-3BB5-4798-93D5-D7E54179C5F9}"/>
                </a:ext>
              </a:extLst>
            </p:cNvPr>
            <p:cNvSpPr/>
            <p:nvPr/>
          </p:nvSpPr>
          <p:spPr>
            <a:xfrm>
              <a:off x="4607196" y="3027790"/>
              <a:ext cx="569842" cy="17218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</a:rPr>
                <a:t>Convolution</a:t>
              </a:r>
              <a:r>
                <a:rPr lang="pt-BR" b="1" dirty="0">
                  <a:solidFill>
                    <a:schemeClr val="tx1"/>
                  </a:solidFill>
                </a:rPr>
                <a:t> 2D</a:t>
              </a:r>
            </a:p>
          </p:txBody>
        </p:sp>
        <p:sp>
          <p:nvSpPr>
            <p:cNvPr id="13" name="Retângulo 28">
              <a:extLst>
                <a:ext uri="{FF2B5EF4-FFF2-40B4-BE49-F238E27FC236}">
                  <a16:creationId xmlns="" xmlns:a16="http://schemas.microsoft.com/office/drawing/2014/main" id="{8E566D3E-915C-4B59-ADC7-865902A656A8}"/>
                </a:ext>
              </a:extLst>
            </p:cNvPr>
            <p:cNvSpPr/>
            <p:nvPr/>
          </p:nvSpPr>
          <p:spPr>
            <a:xfrm>
              <a:off x="5509942" y="3025044"/>
              <a:ext cx="546759" cy="172731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</a:rPr>
                <a:t>MaxPooling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tângulo 29">
              <a:extLst>
                <a:ext uri="{FF2B5EF4-FFF2-40B4-BE49-F238E27FC236}">
                  <a16:creationId xmlns="" xmlns:a16="http://schemas.microsoft.com/office/drawing/2014/main" id="{4886589C-ED20-4114-B231-2E6906EC6087}"/>
                </a:ext>
              </a:extLst>
            </p:cNvPr>
            <p:cNvSpPr/>
            <p:nvPr/>
          </p:nvSpPr>
          <p:spPr>
            <a:xfrm>
              <a:off x="6358809" y="3027788"/>
              <a:ext cx="569842" cy="17218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</a:rPr>
                <a:t>Convolution</a:t>
              </a:r>
              <a:r>
                <a:rPr lang="pt-BR" b="1" dirty="0">
                  <a:solidFill>
                    <a:schemeClr val="tx1"/>
                  </a:solidFill>
                </a:rPr>
                <a:t> 2D</a:t>
              </a:r>
            </a:p>
          </p:txBody>
        </p:sp>
        <p:sp>
          <p:nvSpPr>
            <p:cNvPr id="15" name="Retângulo 30">
              <a:extLst>
                <a:ext uri="{FF2B5EF4-FFF2-40B4-BE49-F238E27FC236}">
                  <a16:creationId xmlns="" xmlns:a16="http://schemas.microsoft.com/office/drawing/2014/main" id="{AB11660A-C09F-4CB6-9506-1A82E0F08C15}"/>
                </a:ext>
              </a:extLst>
            </p:cNvPr>
            <p:cNvSpPr/>
            <p:nvPr/>
          </p:nvSpPr>
          <p:spPr>
            <a:xfrm>
              <a:off x="8939477" y="3025044"/>
              <a:ext cx="539067" cy="171918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</a:rPr>
                <a:t>UpSampling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 31">
              <a:extLst>
                <a:ext uri="{FF2B5EF4-FFF2-40B4-BE49-F238E27FC236}">
                  <a16:creationId xmlns="" xmlns:a16="http://schemas.microsoft.com/office/drawing/2014/main" id="{CFD7ACC5-39CB-43EC-BBA7-DF0F0AB78A71}"/>
                </a:ext>
              </a:extLst>
            </p:cNvPr>
            <p:cNvSpPr/>
            <p:nvPr/>
          </p:nvSpPr>
          <p:spPr>
            <a:xfrm>
              <a:off x="8068996" y="3022401"/>
              <a:ext cx="569842" cy="17218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</a:rPr>
                <a:t>Convolution</a:t>
              </a:r>
              <a:r>
                <a:rPr lang="pt-BR" b="1" dirty="0">
                  <a:solidFill>
                    <a:schemeClr val="tx1"/>
                  </a:solidFill>
                </a:rPr>
                <a:t> 2D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761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Gan Structure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30" y="1790700"/>
            <a:ext cx="8340626" cy="419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681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One Pixel Attack to Fool Neural Nets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68155CC9-EE1E-488C-8613-ACDC718B6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7" t="10439"/>
          <a:stretch/>
        </p:blipFill>
        <p:spPr>
          <a:xfrm>
            <a:off x="429491" y="2216727"/>
            <a:ext cx="3309242" cy="289579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6B44F1A-AC8B-48AB-91CD-C2587370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395" y="1790700"/>
            <a:ext cx="4368144" cy="41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5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Linear Discriminant Analysis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1884217" y="1790700"/>
            <a:ext cx="5546562" cy="4245134"/>
            <a:chOff x="1400589" y="1442002"/>
            <a:chExt cx="6819900" cy="5219700"/>
          </a:xfrm>
        </p:grpSpPr>
        <p:pic>
          <p:nvPicPr>
            <p:cNvPr id="5" name="Imagem 4" descr="Uma imagem contendo texto, mapa&#10;&#10;Descrição gerada com muito alta confiança">
              <a:extLst>
                <a:ext uri="{FF2B5EF4-FFF2-40B4-BE49-F238E27FC236}">
                  <a16:creationId xmlns="" xmlns:a16="http://schemas.microsoft.com/office/drawing/2014/main" id="{8FBC58C6-F845-4A44-A353-C55188F8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589" y="1442002"/>
              <a:ext cx="6819900" cy="5219700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="" xmlns:a16="http://schemas.microsoft.com/office/drawing/2014/main" id="{8754B8C4-A2F0-4C26-B553-F9DB27DC1B8F}"/>
                </a:ext>
              </a:extLst>
            </p:cNvPr>
            <p:cNvSpPr txBox="1"/>
            <p:nvPr/>
          </p:nvSpPr>
          <p:spPr>
            <a:xfrm>
              <a:off x="4240696" y="4306957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X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="" xmlns:a16="http://schemas.microsoft.com/office/drawing/2014/main" id="{7F1594B7-C7BE-4FA8-AD21-16305DB657EF}"/>
                </a:ext>
              </a:extLst>
            </p:cNvPr>
            <p:cNvSpPr/>
            <p:nvPr/>
          </p:nvSpPr>
          <p:spPr>
            <a:xfrm>
              <a:off x="4240696" y="4952680"/>
              <a:ext cx="251792" cy="2517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="" xmlns:a16="http://schemas.microsoft.com/office/drawing/2014/main" id="{AAA22215-BAF9-41EC-A1B4-BDDA5EE9D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3218" y="1987826"/>
              <a:ext cx="2160104" cy="30918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5330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>
            <a:extLst>
              <a:ext uri="{FF2B5EF4-FFF2-40B4-BE49-F238E27FC236}">
                <a16:creationId xmlns="" xmlns:a16="http://schemas.microsoft.com/office/drawing/2014/main" id="{7A444C59-A493-452F-870D-77A1FFE14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3" r="21556" b="2626"/>
          <a:stretch/>
        </p:blipFill>
        <p:spPr>
          <a:xfrm>
            <a:off x="1329487" y="886690"/>
            <a:ext cx="5999567" cy="52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50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Generated Samples</a:t>
            </a:r>
            <a:endParaRPr lang="pt-BR" dirty="0"/>
          </a:p>
        </p:txBody>
      </p:sp>
      <p:pic>
        <p:nvPicPr>
          <p:cNvPr id="5" name="Imagem 3">
            <a:extLst>
              <a:ext uri="{FF2B5EF4-FFF2-40B4-BE49-F238E27FC236}">
                <a16:creationId xmlns="" xmlns:a16="http://schemas.microsoft.com/office/drawing/2014/main" id="{EFFDB4A5-80B8-4F53-B95E-D594987F0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1"/>
          <a:stretch/>
        </p:blipFill>
        <p:spPr>
          <a:xfrm>
            <a:off x="2258290" y="1593272"/>
            <a:ext cx="4628383" cy="4149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9">
                <a:extLst>
                  <a:ext uri="{FF2B5EF4-FFF2-40B4-BE49-F238E27FC236}">
                    <a16:creationId xmlns="" xmlns:a16="http://schemas.microsoft.com/office/drawing/2014/main" id="{A3036888-9B3F-4278-AA92-DF603382310A}"/>
                  </a:ext>
                </a:extLst>
              </p:cNvPr>
              <p:cNvSpPr txBox="1"/>
              <p:nvPr/>
            </p:nvSpPr>
            <p:spPr>
              <a:xfrm>
                <a:off x="2014697" y="5724012"/>
                <a:ext cx="5115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𝒏𝒐𝒊𝒔𝒆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𝒓𝒏𝒅</m:t>
                      </m:r>
                      <m:d>
                        <m:dPr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ixaDeTexto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3036888-9B3F-4278-AA92-DF603382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697" y="5724012"/>
                <a:ext cx="5115568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7576" r="-1429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461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Update strategy</a:t>
            </a:r>
            <a:endParaRPr lang="pt-BR" dirty="0"/>
          </a:p>
        </p:txBody>
      </p:sp>
      <p:pic>
        <p:nvPicPr>
          <p:cNvPr id="4" name="Imagem 4" descr="Uma imagem contendo captura de tela&#10;&#10;Descrição gerada com muito alta confiança">
            <a:extLst>
              <a:ext uri="{FF2B5EF4-FFF2-40B4-BE49-F238E27FC236}">
                <a16:creationId xmlns="" xmlns:a16="http://schemas.microsoft.com/office/drawing/2014/main" id="{87C86216-014A-4DD4-A503-EB9E9F09C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1" y="2754257"/>
            <a:ext cx="4101974" cy="2095852"/>
          </a:xfrm>
          <a:prstGeom prst="rect">
            <a:avLst/>
          </a:prstGeom>
        </p:spPr>
      </p:pic>
      <p:pic>
        <p:nvPicPr>
          <p:cNvPr id="5" name="Imagem 6" descr="Uma imagem contendo objeto, ábaco, ampulheta&#10;&#10;Descrição gerada com muito alta confiança">
            <a:extLst>
              <a:ext uri="{FF2B5EF4-FFF2-40B4-BE49-F238E27FC236}">
                <a16:creationId xmlns="" xmlns:a16="http://schemas.microsoft.com/office/drawing/2014/main" id="{C495A9B0-E4DD-4677-9E2A-09D21F1BE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/>
          <a:stretch/>
        </p:blipFill>
        <p:spPr>
          <a:xfrm>
            <a:off x="5584999" y="2392511"/>
            <a:ext cx="2875601" cy="2872224"/>
          </a:xfrm>
          <a:prstGeom prst="rect">
            <a:avLst/>
          </a:prstGeom>
        </p:spPr>
      </p:pic>
      <p:sp>
        <p:nvSpPr>
          <p:cNvPr id="6" name="CaixaDeTexto 7">
            <a:extLst>
              <a:ext uri="{FF2B5EF4-FFF2-40B4-BE49-F238E27FC236}">
                <a16:creationId xmlns="" xmlns:a16="http://schemas.microsoft.com/office/drawing/2014/main" id="{E2AF7711-260F-4545-9EA8-85916047D150}"/>
              </a:ext>
            </a:extLst>
          </p:cNvPr>
          <p:cNvSpPr txBox="1"/>
          <p:nvPr/>
        </p:nvSpPr>
        <p:spPr>
          <a:xfrm>
            <a:off x="1125415" y="1797049"/>
            <a:ext cx="775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Synchronous				</a:t>
            </a:r>
            <a:r>
              <a:rPr lang="pt-BR" sz="2400" b="1" dirty="0" smtClean="0"/>
              <a:t>      Asynchronous</a:t>
            </a:r>
            <a:endParaRPr lang="pt-BR" sz="2400" b="1" dirty="0"/>
          </a:p>
        </p:txBody>
      </p:sp>
      <p:sp>
        <p:nvSpPr>
          <p:cNvPr id="7" name="Retângulo 8">
            <a:extLst>
              <a:ext uri="{FF2B5EF4-FFF2-40B4-BE49-F238E27FC236}">
                <a16:creationId xmlns="" xmlns:a16="http://schemas.microsoft.com/office/drawing/2014/main" id="{B7C50F5D-B182-45B7-9C2B-4576EFE9EADE}"/>
              </a:ext>
            </a:extLst>
          </p:cNvPr>
          <p:cNvSpPr/>
          <p:nvPr/>
        </p:nvSpPr>
        <p:spPr>
          <a:xfrm>
            <a:off x="161590" y="4972347"/>
            <a:ext cx="5269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http://www.nytimes.com/interactive/science/rock-paper-scissors.html</a:t>
            </a:r>
          </a:p>
        </p:txBody>
      </p:sp>
    </p:spTree>
    <p:extLst>
      <p:ext uri="{BB962C8B-B14F-4D97-AF65-F5344CB8AC3E}">
        <p14:creationId xmlns:p14="http://schemas.microsoft.com/office/powerpoint/2010/main" val="2627984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1:1 Update (Vanilla GAN)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633076" y="1790700"/>
            <a:ext cx="7878106" cy="4265183"/>
            <a:chOff x="467139" y="365125"/>
            <a:chExt cx="11502277" cy="6227298"/>
          </a:xfrm>
        </p:grpSpPr>
        <p:sp>
          <p:nvSpPr>
            <p:cNvPr id="5" name="Retângulo 3">
              <a:extLst>
                <a:ext uri="{FF2B5EF4-FFF2-40B4-BE49-F238E27FC236}">
                  <a16:creationId xmlns:a16="http://schemas.microsoft.com/office/drawing/2014/main" xmlns="" id="{1AB75182-8700-4722-8F3E-0365CFB89CE0}"/>
                </a:ext>
              </a:extLst>
            </p:cNvPr>
            <p:cNvSpPr/>
            <p:nvPr/>
          </p:nvSpPr>
          <p:spPr>
            <a:xfrm>
              <a:off x="7977813" y="1331309"/>
              <a:ext cx="1762539" cy="1775792"/>
            </a:xfrm>
            <a:prstGeom prst="rect">
              <a:avLst/>
            </a:prstGeom>
            <a:solidFill>
              <a:srgbClr val="FF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6" name="Retângulo 4">
              <a:extLst>
                <a:ext uri="{FF2B5EF4-FFF2-40B4-BE49-F238E27FC236}">
                  <a16:creationId xmlns:a16="http://schemas.microsoft.com/office/drawing/2014/main" xmlns="" id="{3C94281A-2004-4A8B-85B7-F41F048F3287}"/>
                </a:ext>
              </a:extLst>
            </p:cNvPr>
            <p:cNvSpPr/>
            <p:nvPr/>
          </p:nvSpPr>
          <p:spPr>
            <a:xfrm>
              <a:off x="7977812" y="3855848"/>
              <a:ext cx="1762539" cy="17757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Retângulo 5">
              <a:extLst>
                <a:ext uri="{FF2B5EF4-FFF2-40B4-BE49-F238E27FC236}">
                  <a16:creationId xmlns:a16="http://schemas.microsoft.com/office/drawing/2014/main" xmlns="" id="{58720371-1609-4D3F-B844-FE30780296EA}"/>
                </a:ext>
              </a:extLst>
            </p:cNvPr>
            <p:cNvSpPr/>
            <p:nvPr/>
          </p:nvSpPr>
          <p:spPr>
            <a:xfrm>
              <a:off x="8663612" y="6198545"/>
              <a:ext cx="390938" cy="3938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CaixaDeTexto 6">
              <a:extLst>
                <a:ext uri="{FF2B5EF4-FFF2-40B4-BE49-F238E27FC236}">
                  <a16:creationId xmlns:a16="http://schemas.microsoft.com/office/drawing/2014/main" xmlns="" id="{B14E5181-ACE3-450A-97AB-EFA7BE627029}"/>
                </a:ext>
              </a:extLst>
            </p:cNvPr>
            <p:cNvSpPr txBox="1"/>
            <p:nvPr/>
          </p:nvSpPr>
          <p:spPr>
            <a:xfrm>
              <a:off x="6395279" y="365125"/>
              <a:ext cx="2011836" cy="1078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Latent</a:t>
              </a:r>
              <a:r>
                <a:rPr lang="pt-BR" sz="1400" b="1" dirty="0"/>
                <a:t> </a:t>
              </a:r>
              <a:r>
                <a:rPr lang="pt-BR" sz="1400" b="1" dirty="0" err="1"/>
                <a:t>Variables</a:t>
              </a:r>
              <a:endParaRPr lang="pt-BR" sz="1400" b="1" dirty="0"/>
            </a:p>
            <a:p>
              <a:r>
                <a:rPr lang="pt-BR" sz="1400" b="1" dirty="0"/>
                <a:t>(</a:t>
              </a:r>
              <a:r>
                <a:rPr lang="pt-BR" sz="1400" b="1" dirty="0" err="1"/>
                <a:t>add</a:t>
              </a:r>
              <a:r>
                <a:rPr lang="pt-BR" sz="1400" b="1" dirty="0"/>
                <a:t> </a:t>
              </a:r>
              <a:r>
                <a:rPr lang="pt-BR" sz="1400" b="1" dirty="0" err="1"/>
                <a:t>noise</a:t>
              </a:r>
              <a:r>
                <a:rPr lang="pt-BR" sz="1400" b="1" dirty="0"/>
                <a:t>)</a:t>
              </a:r>
            </a:p>
            <a:p>
              <a:r>
                <a:rPr lang="pt-BR" sz="1400" b="1" dirty="0" err="1"/>
                <a:t>Fake</a:t>
              </a:r>
              <a:endParaRPr lang="pt-BR" sz="1400" b="1" dirty="0"/>
            </a:p>
          </p:txBody>
        </p:sp>
        <p:sp>
          <p:nvSpPr>
            <p:cNvPr id="9" name="Seta: Dobrada 7">
              <a:extLst>
                <a:ext uri="{FF2B5EF4-FFF2-40B4-BE49-F238E27FC236}">
                  <a16:creationId xmlns:a16="http://schemas.microsoft.com/office/drawing/2014/main" xmlns="" id="{6D91437F-AD08-43F1-8490-16BF3C1A6688}"/>
                </a:ext>
              </a:extLst>
            </p:cNvPr>
            <p:cNvSpPr/>
            <p:nvPr/>
          </p:nvSpPr>
          <p:spPr>
            <a:xfrm rot="5400000">
              <a:off x="8013347" y="720810"/>
              <a:ext cx="689113" cy="492130"/>
            </a:xfrm>
            <a:prstGeom prst="ben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chemeClr val="tx1"/>
                </a:solidFill>
              </a:endParaRPr>
            </a:p>
          </p:txBody>
        </p:sp>
        <p:sp>
          <p:nvSpPr>
            <p:cNvPr id="10" name="Seta: para Baixo 8">
              <a:extLst>
                <a:ext uri="{FF2B5EF4-FFF2-40B4-BE49-F238E27FC236}">
                  <a16:creationId xmlns:a16="http://schemas.microsoft.com/office/drawing/2014/main" xmlns="" id="{43DB9EBA-EC5A-4B1F-A15D-DCB7598299DE}"/>
                </a:ext>
              </a:extLst>
            </p:cNvPr>
            <p:cNvSpPr/>
            <p:nvPr/>
          </p:nvSpPr>
          <p:spPr>
            <a:xfrm>
              <a:off x="8348873" y="3107101"/>
              <a:ext cx="314739" cy="70899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Seta: Dobrada 9">
              <a:extLst>
                <a:ext uri="{FF2B5EF4-FFF2-40B4-BE49-F238E27FC236}">
                  <a16:creationId xmlns:a16="http://schemas.microsoft.com/office/drawing/2014/main" xmlns="" id="{C59F2A43-A989-4C19-82BC-7D4647855E58}"/>
                </a:ext>
              </a:extLst>
            </p:cNvPr>
            <p:cNvSpPr/>
            <p:nvPr/>
          </p:nvSpPr>
          <p:spPr>
            <a:xfrm rot="5400000" flipV="1">
              <a:off x="9388789" y="2994079"/>
              <a:ext cx="569844" cy="108743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CaixaDeTexto 10">
              <a:extLst>
                <a:ext uri="{FF2B5EF4-FFF2-40B4-BE49-F238E27FC236}">
                  <a16:creationId xmlns:a16="http://schemas.microsoft.com/office/drawing/2014/main" xmlns="" id="{D6B7ECBE-12BF-4203-8C1B-D78874A51F91}"/>
                </a:ext>
              </a:extLst>
            </p:cNvPr>
            <p:cNvSpPr txBox="1"/>
            <p:nvPr/>
          </p:nvSpPr>
          <p:spPr>
            <a:xfrm>
              <a:off x="10263614" y="3022471"/>
              <a:ext cx="1705802" cy="763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Training Data</a:t>
              </a:r>
            </a:p>
            <a:p>
              <a:r>
                <a:rPr lang="pt-BR" sz="1400" b="1" dirty="0"/>
                <a:t>Real</a:t>
              </a:r>
            </a:p>
          </p:txBody>
        </p:sp>
        <p:sp>
          <p:nvSpPr>
            <p:cNvPr id="13" name="Seta: para Baixo 11">
              <a:extLst>
                <a:ext uri="{FF2B5EF4-FFF2-40B4-BE49-F238E27FC236}">
                  <a16:creationId xmlns:a16="http://schemas.microsoft.com/office/drawing/2014/main" xmlns="" id="{544B0F47-2A3A-445B-A5C3-5AEE581A1DA7}"/>
                </a:ext>
              </a:extLst>
            </p:cNvPr>
            <p:cNvSpPr/>
            <p:nvPr/>
          </p:nvSpPr>
          <p:spPr>
            <a:xfrm>
              <a:off x="8716620" y="5737656"/>
              <a:ext cx="268357" cy="393878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14" name="CaixaDeTexto 12">
              <a:extLst>
                <a:ext uri="{FF2B5EF4-FFF2-40B4-BE49-F238E27FC236}">
                  <a16:creationId xmlns:a16="http://schemas.microsoft.com/office/drawing/2014/main" xmlns="" id="{DE65D1CF-2EA6-4C2E-8C0F-8C528CDBA2D6}"/>
                </a:ext>
              </a:extLst>
            </p:cNvPr>
            <p:cNvSpPr txBox="1"/>
            <p:nvPr/>
          </p:nvSpPr>
          <p:spPr>
            <a:xfrm>
              <a:off x="9183000" y="1304804"/>
              <a:ext cx="749408" cy="449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5" name="CaixaDeTexto 13">
              <a:extLst>
                <a:ext uri="{FF2B5EF4-FFF2-40B4-BE49-F238E27FC236}">
                  <a16:creationId xmlns:a16="http://schemas.microsoft.com/office/drawing/2014/main" xmlns="" id="{CF247F6F-B3B4-4FDC-8024-C2E450F5587B}"/>
                </a:ext>
              </a:extLst>
            </p:cNvPr>
            <p:cNvSpPr txBox="1"/>
            <p:nvPr/>
          </p:nvSpPr>
          <p:spPr>
            <a:xfrm>
              <a:off x="9189628" y="3842597"/>
              <a:ext cx="749408" cy="449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xmlns="" id="{C0AFA188-2F1A-4A76-871C-615C3AF0278A}"/>
                </a:ext>
              </a:extLst>
            </p:cNvPr>
            <p:cNvSpPr txBox="1"/>
            <p:nvPr/>
          </p:nvSpPr>
          <p:spPr>
            <a:xfrm>
              <a:off x="5413155" y="2019624"/>
              <a:ext cx="2539090" cy="449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</a:t>
              </a:r>
              <a:r>
                <a:rPr lang="pt-BR" sz="1400" b="1" dirty="0" err="1"/>
                <a:t>Simultaneously</a:t>
              </a:r>
              <a:endParaRPr lang="pt-BR" sz="1400" b="1" dirty="0"/>
            </a:p>
          </p:txBody>
        </p:sp>
        <p:pic>
          <p:nvPicPr>
            <p:cNvPr id="17" name="Imagem 17">
              <a:extLst>
                <a:ext uri="{FF2B5EF4-FFF2-40B4-BE49-F238E27FC236}">
                  <a16:creationId xmlns:a16="http://schemas.microsoft.com/office/drawing/2014/main" xmlns="" id="{F39DAA28-388F-4BD4-93C4-E3D177972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780" y="1510380"/>
              <a:ext cx="4661443" cy="1206316"/>
            </a:xfrm>
            <a:prstGeom prst="rect">
              <a:avLst/>
            </a:prstGeom>
          </p:spPr>
        </p:pic>
        <p:sp>
          <p:nvSpPr>
            <p:cNvPr id="18" name="CaixaDeTexto 19">
              <a:extLst>
                <a:ext uri="{FF2B5EF4-FFF2-40B4-BE49-F238E27FC236}">
                  <a16:creationId xmlns:a16="http://schemas.microsoft.com/office/drawing/2014/main" xmlns="" id="{D580A8AA-30B9-4832-A529-2F3C0D813D95}"/>
                </a:ext>
              </a:extLst>
            </p:cNvPr>
            <p:cNvSpPr txBox="1"/>
            <p:nvPr/>
          </p:nvSpPr>
          <p:spPr>
            <a:xfrm>
              <a:off x="547268" y="3087224"/>
              <a:ext cx="4015622" cy="1213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Training Set: </a:t>
              </a:r>
              <a:r>
                <a:rPr lang="pt-BR" sz="1600" dirty="0">
                  <a:solidFill>
                    <a:schemeClr val="accent1">
                      <a:lumMod val="75000"/>
                    </a:schemeClr>
                  </a:solidFill>
                </a:rPr>
                <a:t>.92</a:t>
              </a:r>
            </a:p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Test Set: </a:t>
              </a:r>
              <a:r>
                <a:rPr lang="pt-BR" sz="1600" dirty="0">
                  <a:solidFill>
                    <a:schemeClr val="accent1">
                      <a:lumMod val="75000"/>
                    </a:schemeClr>
                  </a:solidFill>
                </a:rPr>
                <a:t>.914</a:t>
              </a:r>
            </a:p>
            <a:p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Nash </a:t>
              </a:r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Equilibrium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:</a:t>
              </a:r>
              <a:r>
                <a:rPr lang="pt-BR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pt-BR" sz="1600" dirty="0" err="1">
                  <a:solidFill>
                    <a:schemeClr val="accent1">
                      <a:lumMod val="75000"/>
                    </a:schemeClr>
                  </a:solidFill>
                </a:rPr>
                <a:t>Sub-optimal</a:t>
              </a:r>
              <a:endParaRPr lang="pt-BR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CaixaDeTexto 20">
              <a:extLst>
                <a:ext uri="{FF2B5EF4-FFF2-40B4-BE49-F238E27FC236}">
                  <a16:creationId xmlns:a16="http://schemas.microsoft.com/office/drawing/2014/main" xmlns="" id="{F9CA239C-DF5E-4D84-9771-44CED7720E06}"/>
                </a:ext>
              </a:extLst>
            </p:cNvPr>
            <p:cNvSpPr txBox="1"/>
            <p:nvPr/>
          </p:nvSpPr>
          <p:spPr>
            <a:xfrm>
              <a:off x="5413155" y="4559078"/>
              <a:ext cx="2539090" cy="449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</a:t>
              </a:r>
              <a:r>
                <a:rPr lang="pt-BR" sz="1400" b="1" dirty="0" err="1"/>
                <a:t>Simultaneously</a:t>
              </a:r>
              <a:endParaRPr lang="pt-BR" sz="1400" b="1" dirty="0"/>
            </a:p>
          </p:txBody>
        </p:sp>
        <p:sp>
          <p:nvSpPr>
            <p:cNvPr id="20" name="CaixaDeTexto 21">
              <a:extLst>
                <a:ext uri="{FF2B5EF4-FFF2-40B4-BE49-F238E27FC236}">
                  <a16:creationId xmlns:a16="http://schemas.microsoft.com/office/drawing/2014/main" xmlns="" id="{2E3201A3-0E99-450A-93D9-B37F976CA127}"/>
                </a:ext>
              </a:extLst>
            </p:cNvPr>
            <p:cNvSpPr txBox="1"/>
            <p:nvPr/>
          </p:nvSpPr>
          <p:spPr>
            <a:xfrm>
              <a:off x="467139" y="4461551"/>
              <a:ext cx="3200871" cy="2022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Learning Rate:</a:t>
              </a:r>
              <a:r>
                <a:rPr lang="pt-BR" sz="1400" dirty="0"/>
                <a:t> 0.008</a:t>
              </a:r>
            </a:p>
            <a:p>
              <a:r>
                <a:rPr lang="pt-BR" sz="1400" b="1" dirty="0" err="1"/>
                <a:t>Epochs</a:t>
              </a:r>
              <a:r>
                <a:rPr lang="pt-BR" sz="1400" b="1" dirty="0"/>
                <a:t>:</a:t>
              </a:r>
              <a:r>
                <a:rPr lang="pt-BR" sz="1400" dirty="0"/>
                <a:t> 1,000 </a:t>
              </a:r>
              <a:r>
                <a:rPr lang="pt-BR" sz="1400" dirty="0" err="1"/>
                <a:t>each</a:t>
              </a:r>
              <a:endParaRPr lang="pt-BR" sz="1400" dirty="0"/>
            </a:p>
            <a:p>
              <a:r>
                <a:rPr lang="pt-BR" sz="1400" b="1" dirty="0" err="1"/>
                <a:t>Generator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optmiz</a:t>
              </a:r>
              <a:r>
                <a:rPr lang="pt-BR" sz="1400" b="1" dirty="0"/>
                <a:t>:</a:t>
              </a:r>
              <a:r>
                <a:rPr lang="pt-BR" sz="1400" dirty="0"/>
                <a:t> Adam</a:t>
              </a:r>
            </a:p>
            <a:p>
              <a:r>
                <a:rPr lang="pt-BR" sz="1400" b="1" dirty="0" err="1"/>
                <a:t>Discriminator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optimiz</a:t>
              </a:r>
              <a:r>
                <a:rPr lang="pt-BR" sz="1400" b="1" dirty="0"/>
                <a:t>:</a:t>
              </a:r>
              <a:r>
                <a:rPr lang="pt-BR" sz="1400" dirty="0"/>
                <a:t> SGD</a:t>
              </a:r>
            </a:p>
            <a:p>
              <a:r>
                <a:rPr lang="pt-BR" sz="1400" b="1" dirty="0" err="1"/>
                <a:t>Decay</a:t>
              </a:r>
              <a:r>
                <a:rPr lang="pt-BR" sz="1400" b="1" dirty="0"/>
                <a:t> Rate:</a:t>
              </a:r>
              <a:r>
                <a:rPr lang="pt-BR" sz="1400" dirty="0"/>
                <a:t> 5e-5</a:t>
              </a:r>
            </a:p>
            <a:p>
              <a:r>
                <a:rPr lang="pt-BR" sz="1400" b="1" dirty="0"/>
                <a:t>Momentum:</a:t>
              </a:r>
              <a:r>
                <a:rPr lang="pt-BR" sz="1400" dirty="0"/>
                <a:t> 0.9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0824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5:1 Update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246018" y="1246073"/>
            <a:ext cx="8690528" cy="4853378"/>
            <a:chOff x="467139" y="365125"/>
            <a:chExt cx="11150689" cy="6227298"/>
          </a:xfrm>
        </p:grpSpPr>
        <p:sp>
          <p:nvSpPr>
            <p:cNvPr id="5" name="Retângulo 3">
              <a:extLst>
                <a:ext uri="{FF2B5EF4-FFF2-40B4-BE49-F238E27FC236}">
                  <a16:creationId xmlns:a16="http://schemas.microsoft.com/office/drawing/2014/main" xmlns="" id="{1AB75182-8700-4722-8F3E-0365CFB89CE0}"/>
                </a:ext>
              </a:extLst>
            </p:cNvPr>
            <p:cNvSpPr/>
            <p:nvPr/>
          </p:nvSpPr>
          <p:spPr>
            <a:xfrm>
              <a:off x="7977813" y="1331309"/>
              <a:ext cx="1762539" cy="1775792"/>
            </a:xfrm>
            <a:prstGeom prst="rect">
              <a:avLst/>
            </a:prstGeom>
            <a:solidFill>
              <a:srgbClr val="FF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6" name="Retângulo 4">
              <a:extLst>
                <a:ext uri="{FF2B5EF4-FFF2-40B4-BE49-F238E27FC236}">
                  <a16:creationId xmlns:a16="http://schemas.microsoft.com/office/drawing/2014/main" xmlns="" id="{3C94281A-2004-4A8B-85B7-F41F048F3287}"/>
                </a:ext>
              </a:extLst>
            </p:cNvPr>
            <p:cNvSpPr/>
            <p:nvPr/>
          </p:nvSpPr>
          <p:spPr>
            <a:xfrm>
              <a:off x="7977812" y="3855848"/>
              <a:ext cx="1762539" cy="17757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Retângulo 5">
              <a:extLst>
                <a:ext uri="{FF2B5EF4-FFF2-40B4-BE49-F238E27FC236}">
                  <a16:creationId xmlns:a16="http://schemas.microsoft.com/office/drawing/2014/main" xmlns="" id="{58720371-1609-4D3F-B844-FE30780296EA}"/>
                </a:ext>
              </a:extLst>
            </p:cNvPr>
            <p:cNvSpPr/>
            <p:nvPr/>
          </p:nvSpPr>
          <p:spPr>
            <a:xfrm>
              <a:off x="8663612" y="6198545"/>
              <a:ext cx="390938" cy="3938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CaixaDeTexto 6">
              <a:extLst>
                <a:ext uri="{FF2B5EF4-FFF2-40B4-BE49-F238E27FC236}">
                  <a16:creationId xmlns:a16="http://schemas.microsoft.com/office/drawing/2014/main" xmlns="" id="{B14E5181-ACE3-450A-97AB-EFA7BE627029}"/>
                </a:ext>
              </a:extLst>
            </p:cNvPr>
            <p:cNvSpPr txBox="1"/>
            <p:nvPr/>
          </p:nvSpPr>
          <p:spPr>
            <a:xfrm>
              <a:off x="6395278" y="365125"/>
              <a:ext cx="1597171" cy="856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Latent</a:t>
              </a:r>
              <a:r>
                <a:rPr lang="pt-BR" sz="1400" b="1" dirty="0"/>
                <a:t> </a:t>
              </a:r>
              <a:r>
                <a:rPr lang="pt-BR" sz="1400" b="1" dirty="0" err="1"/>
                <a:t>Variables</a:t>
              </a:r>
              <a:endParaRPr lang="pt-BR" sz="1400" b="1" dirty="0"/>
            </a:p>
            <a:p>
              <a:r>
                <a:rPr lang="pt-BR" sz="1400" b="1" dirty="0"/>
                <a:t>(</a:t>
              </a:r>
              <a:r>
                <a:rPr lang="pt-BR" sz="1400" b="1" dirty="0" err="1"/>
                <a:t>add</a:t>
              </a:r>
              <a:r>
                <a:rPr lang="pt-BR" sz="1400" b="1" dirty="0"/>
                <a:t> </a:t>
              </a:r>
              <a:r>
                <a:rPr lang="pt-BR" sz="1400" b="1" dirty="0" err="1"/>
                <a:t>noise</a:t>
              </a:r>
              <a:r>
                <a:rPr lang="pt-BR" sz="1400" b="1" dirty="0"/>
                <a:t>)</a:t>
              </a:r>
            </a:p>
            <a:p>
              <a:r>
                <a:rPr lang="pt-BR" sz="1400" b="1" dirty="0" err="1"/>
                <a:t>Fake</a:t>
              </a:r>
              <a:endParaRPr lang="pt-BR" sz="1400" b="1" dirty="0"/>
            </a:p>
          </p:txBody>
        </p:sp>
        <p:sp>
          <p:nvSpPr>
            <p:cNvPr id="9" name="Seta: Dobrada 7">
              <a:extLst>
                <a:ext uri="{FF2B5EF4-FFF2-40B4-BE49-F238E27FC236}">
                  <a16:creationId xmlns:a16="http://schemas.microsoft.com/office/drawing/2014/main" xmlns="" id="{6D91437F-AD08-43F1-8490-16BF3C1A6688}"/>
                </a:ext>
              </a:extLst>
            </p:cNvPr>
            <p:cNvSpPr/>
            <p:nvPr/>
          </p:nvSpPr>
          <p:spPr>
            <a:xfrm rot="5400000">
              <a:off x="8013347" y="720810"/>
              <a:ext cx="689113" cy="492130"/>
            </a:xfrm>
            <a:prstGeom prst="ben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chemeClr val="tx1"/>
                </a:solidFill>
              </a:endParaRPr>
            </a:p>
          </p:txBody>
        </p:sp>
        <p:sp>
          <p:nvSpPr>
            <p:cNvPr id="10" name="Seta: para Baixo 8">
              <a:extLst>
                <a:ext uri="{FF2B5EF4-FFF2-40B4-BE49-F238E27FC236}">
                  <a16:creationId xmlns:a16="http://schemas.microsoft.com/office/drawing/2014/main" xmlns="" id="{43DB9EBA-EC5A-4B1F-A15D-DCB7598299DE}"/>
                </a:ext>
              </a:extLst>
            </p:cNvPr>
            <p:cNvSpPr/>
            <p:nvPr/>
          </p:nvSpPr>
          <p:spPr>
            <a:xfrm>
              <a:off x="8348873" y="3107101"/>
              <a:ext cx="314739" cy="70899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Seta: Dobrada 9">
              <a:extLst>
                <a:ext uri="{FF2B5EF4-FFF2-40B4-BE49-F238E27FC236}">
                  <a16:creationId xmlns:a16="http://schemas.microsoft.com/office/drawing/2014/main" xmlns="" id="{C59F2A43-A989-4C19-82BC-7D4647855E58}"/>
                </a:ext>
              </a:extLst>
            </p:cNvPr>
            <p:cNvSpPr/>
            <p:nvPr/>
          </p:nvSpPr>
          <p:spPr>
            <a:xfrm rot="5400000" flipV="1">
              <a:off x="9388789" y="2994079"/>
              <a:ext cx="569844" cy="108743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CaixaDeTexto 10">
              <a:extLst>
                <a:ext uri="{FF2B5EF4-FFF2-40B4-BE49-F238E27FC236}">
                  <a16:creationId xmlns:a16="http://schemas.microsoft.com/office/drawing/2014/main" xmlns="" id="{D6B7ECBE-12BF-4203-8C1B-D78874A51F91}"/>
                </a:ext>
              </a:extLst>
            </p:cNvPr>
            <p:cNvSpPr txBox="1"/>
            <p:nvPr/>
          </p:nvSpPr>
          <p:spPr>
            <a:xfrm>
              <a:off x="10263614" y="3022472"/>
              <a:ext cx="1354214" cy="60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Training Data</a:t>
              </a:r>
            </a:p>
            <a:p>
              <a:r>
                <a:rPr lang="pt-BR" sz="1400" b="1" dirty="0"/>
                <a:t>Real</a:t>
              </a:r>
            </a:p>
          </p:txBody>
        </p:sp>
        <p:sp>
          <p:nvSpPr>
            <p:cNvPr id="13" name="Seta: para Baixo 11">
              <a:extLst>
                <a:ext uri="{FF2B5EF4-FFF2-40B4-BE49-F238E27FC236}">
                  <a16:creationId xmlns:a16="http://schemas.microsoft.com/office/drawing/2014/main" xmlns="" id="{544B0F47-2A3A-445B-A5C3-5AEE581A1DA7}"/>
                </a:ext>
              </a:extLst>
            </p:cNvPr>
            <p:cNvSpPr/>
            <p:nvPr/>
          </p:nvSpPr>
          <p:spPr>
            <a:xfrm>
              <a:off x="8716620" y="5737656"/>
              <a:ext cx="268357" cy="393878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14" name="CaixaDeTexto 12">
              <a:extLst>
                <a:ext uri="{FF2B5EF4-FFF2-40B4-BE49-F238E27FC236}">
                  <a16:creationId xmlns:a16="http://schemas.microsoft.com/office/drawing/2014/main" xmlns="" id="{DE65D1CF-2EA6-4C2E-8C0F-8C528CDBA2D6}"/>
                </a:ext>
              </a:extLst>
            </p:cNvPr>
            <p:cNvSpPr txBox="1"/>
            <p:nvPr/>
          </p:nvSpPr>
          <p:spPr>
            <a:xfrm>
              <a:off x="9183002" y="1304803"/>
              <a:ext cx="594945" cy="356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5" name="CaixaDeTexto 13">
              <a:extLst>
                <a:ext uri="{FF2B5EF4-FFF2-40B4-BE49-F238E27FC236}">
                  <a16:creationId xmlns:a16="http://schemas.microsoft.com/office/drawing/2014/main" xmlns="" id="{CF247F6F-B3B4-4FDC-8024-C2E450F5587B}"/>
                </a:ext>
              </a:extLst>
            </p:cNvPr>
            <p:cNvSpPr txBox="1"/>
            <p:nvPr/>
          </p:nvSpPr>
          <p:spPr>
            <a:xfrm>
              <a:off x="9189629" y="3842597"/>
              <a:ext cx="594945" cy="356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xmlns="" id="{C0AFA188-2F1A-4A76-871C-615C3AF0278A}"/>
                </a:ext>
              </a:extLst>
            </p:cNvPr>
            <p:cNvSpPr txBox="1"/>
            <p:nvPr/>
          </p:nvSpPr>
          <p:spPr>
            <a:xfrm>
              <a:off x="6064011" y="2019624"/>
              <a:ext cx="1237379" cy="356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1 time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xmlns="" id="{029C8A58-929F-4EA8-8E36-0459E07E6CF0}"/>
                </a:ext>
              </a:extLst>
            </p:cNvPr>
            <p:cNvSpPr txBox="1"/>
            <p:nvPr/>
          </p:nvSpPr>
          <p:spPr>
            <a:xfrm>
              <a:off x="467139" y="4461550"/>
              <a:ext cx="2541130" cy="1605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Learning Rate:</a:t>
              </a:r>
              <a:r>
                <a:rPr lang="pt-BR" sz="1400" dirty="0"/>
                <a:t> 0.008</a:t>
              </a:r>
            </a:p>
            <a:p>
              <a:r>
                <a:rPr lang="pt-BR" sz="1400" b="1" dirty="0" err="1"/>
                <a:t>Epochs</a:t>
              </a:r>
              <a:r>
                <a:rPr lang="pt-BR" sz="1400" b="1" dirty="0"/>
                <a:t>:</a:t>
              </a:r>
              <a:r>
                <a:rPr lang="pt-BR" sz="1400" dirty="0"/>
                <a:t> 1,000 </a:t>
              </a:r>
              <a:r>
                <a:rPr lang="pt-BR" sz="1400" dirty="0" err="1"/>
                <a:t>each</a:t>
              </a:r>
              <a:endParaRPr lang="pt-BR" sz="1400" dirty="0"/>
            </a:p>
            <a:p>
              <a:r>
                <a:rPr lang="pt-BR" sz="1400" b="1" dirty="0" err="1"/>
                <a:t>Generator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optmiz</a:t>
              </a:r>
              <a:r>
                <a:rPr lang="pt-BR" sz="1400" b="1" dirty="0"/>
                <a:t>:</a:t>
              </a:r>
              <a:r>
                <a:rPr lang="pt-BR" sz="1400" dirty="0"/>
                <a:t> Adam</a:t>
              </a:r>
            </a:p>
            <a:p>
              <a:r>
                <a:rPr lang="pt-BR" sz="1400" b="1" dirty="0" err="1"/>
                <a:t>Discriminator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optimiz</a:t>
              </a:r>
              <a:r>
                <a:rPr lang="pt-BR" sz="1400" b="1" dirty="0"/>
                <a:t>:</a:t>
              </a:r>
              <a:r>
                <a:rPr lang="pt-BR" sz="1400" dirty="0"/>
                <a:t> SGD</a:t>
              </a:r>
            </a:p>
            <a:p>
              <a:r>
                <a:rPr lang="pt-BR" sz="1400" b="1" dirty="0" err="1"/>
                <a:t>Decay</a:t>
              </a:r>
              <a:r>
                <a:rPr lang="pt-BR" sz="1400" b="1" dirty="0"/>
                <a:t> Rate:</a:t>
              </a:r>
              <a:r>
                <a:rPr lang="pt-BR" sz="1400" dirty="0"/>
                <a:t> 5e-5</a:t>
              </a:r>
            </a:p>
            <a:p>
              <a:r>
                <a:rPr lang="pt-BR" sz="1400" b="1" dirty="0"/>
                <a:t>Momentum:</a:t>
              </a:r>
              <a:r>
                <a:rPr lang="pt-BR" sz="1400" dirty="0"/>
                <a:t> 0.9</a:t>
              </a:r>
            </a:p>
          </p:txBody>
        </p:sp>
        <p:sp>
          <p:nvSpPr>
            <p:cNvPr id="18" name="CaixaDeTexto 19">
              <a:extLst>
                <a:ext uri="{FF2B5EF4-FFF2-40B4-BE49-F238E27FC236}">
                  <a16:creationId xmlns:a16="http://schemas.microsoft.com/office/drawing/2014/main" xmlns="" id="{D580A8AA-30B9-4832-A529-2F3C0D813D95}"/>
                </a:ext>
              </a:extLst>
            </p:cNvPr>
            <p:cNvSpPr txBox="1"/>
            <p:nvPr/>
          </p:nvSpPr>
          <p:spPr>
            <a:xfrm>
              <a:off x="547268" y="3166738"/>
              <a:ext cx="2729758" cy="677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Training Set: .91</a:t>
              </a:r>
            </a:p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Test Set: .91</a:t>
              </a:r>
            </a:p>
          </p:txBody>
        </p:sp>
        <p:sp>
          <p:nvSpPr>
            <p:cNvPr id="19" name="CaixaDeTexto 20">
              <a:extLst>
                <a:ext uri="{FF2B5EF4-FFF2-40B4-BE49-F238E27FC236}">
                  <a16:creationId xmlns:a16="http://schemas.microsoft.com/office/drawing/2014/main" xmlns="" id="{F9CA239C-DF5E-4D84-9771-44CED7720E06}"/>
                </a:ext>
              </a:extLst>
            </p:cNvPr>
            <p:cNvSpPr txBox="1"/>
            <p:nvPr/>
          </p:nvSpPr>
          <p:spPr>
            <a:xfrm>
              <a:off x="6022204" y="4559078"/>
              <a:ext cx="1320992" cy="356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5 times</a:t>
              </a:r>
            </a:p>
          </p:txBody>
        </p:sp>
        <p:pic>
          <p:nvPicPr>
            <p:cNvPr id="20" name="Imagem 2">
              <a:extLst>
                <a:ext uri="{FF2B5EF4-FFF2-40B4-BE49-F238E27FC236}">
                  <a16:creationId xmlns:a16="http://schemas.microsoft.com/office/drawing/2014/main" xmlns="" id="{B0B238CE-9F01-4CCF-AE5F-053E967E5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267" y="1374258"/>
              <a:ext cx="4726563" cy="1223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7800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1:5 Update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372970" y="1366413"/>
            <a:ext cx="8452406" cy="4800417"/>
            <a:chOff x="467139" y="365125"/>
            <a:chExt cx="10964808" cy="6227298"/>
          </a:xfrm>
        </p:grpSpPr>
        <p:sp>
          <p:nvSpPr>
            <p:cNvPr id="5" name="Retângulo 3">
              <a:extLst>
                <a:ext uri="{FF2B5EF4-FFF2-40B4-BE49-F238E27FC236}">
                  <a16:creationId xmlns:a16="http://schemas.microsoft.com/office/drawing/2014/main" xmlns="" id="{1AB75182-8700-4722-8F3E-0365CFB89CE0}"/>
                </a:ext>
              </a:extLst>
            </p:cNvPr>
            <p:cNvSpPr/>
            <p:nvPr/>
          </p:nvSpPr>
          <p:spPr>
            <a:xfrm>
              <a:off x="7977813" y="1331309"/>
              <a:ext cx="1762539" cy="1775792"/>
            </a:xfrm>
            <a:prstGeom prst="rect">
              <a:avLst/>
            </a:prstGeom>
            <a:solidFill>
              <a:srgbClr val="FF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6" name="Retângulo 4">
              <a:extLst>
                <a:ext uri="{FF2B5EF4-FFF2-40B4-BE49-F238E27FC236}">
                  <a16:creationId xmlns:a16="http://schemas.microsoft.com/office/drawing/2014/main" xmlns="" id="{3C94281A-2004-4A8B-85B7-F41F048F3287}"/>
                </a:ext>
              </a:extLst>
            </p:cNvPr>
            <p:cNvSpPr/>
            <p:nvPr/>
          </p:nvSpPr>
          <p:spPr>
            <a:xfrm>
              <a:off x="7977812" y="3855848"/>
              <a:ext cx="1762539" cy="17757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Retângulo 5">
              <a:extLst>
                <a:ext uri="{FF2B5EF4-FFF2-40B4-BE49-F238E27FC236}">
                  <a16:creationId xmlns:a16="http://schemas.microsoft.com/office/drawing/2014/main" xmlns="" id="{58720371-1609-4D3F-B844-FE30780296EA}"/>
                </a:ext>
              </a:extLst>
            </p:cNvPr>
            <p:cNvSpPr/>
            <p:nvPr/>
          </p:nvSpPr>
          <p:spPr>
            <a:xfrm>
              <a:off x="8663612" y="6198545"/>
              <a:ext cx="390938" cy="3938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CaixaDeTexto 6">
              <a:extLst>
                <a:ext uri="{FF2B5EF4-FFF2-40B4-BE49-F238E27FC236}">
                  <a16:creationId xmlns:a16="http://schemas.microsoft.com/office/drawing/2014/main" xmlns="" id="{B14E5181-ACE3-450A-97AB-EFA7BE627029}"/>
                </a:ext>
              </a:extLst>
            </p:cNvPr>
            <p:cNvSpPr txBox="1"/>
            <p:nvPr/>
          </p:nvSpPr>
          <p:spPr>
            <a:xfrm>
              <a:off x="6395278" y="365125"/>
              <a:ext cx="1377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Latent</a:t>
              </a:r>
              <a:r>
                <a:rPr lang="pt-BR" sz="1400" b="1" dirty="0"/>
                <a:t> </a:t>
              </a:r>
              <a:r>
                <a:rPr lang="pt-BR" sz="1400" b="1" dirty="0" err="1"/>
                <a:t>Variables</a:t>
              </a:r>
              <a:endParaRPr lang="pt-BR" sz="1400" b="1" dirty="0"/>
            </a:p>
            <a:p>
              <a:r>
                <a:rPr lang="pt-BR" sz="1400" b="1" dirty="0"/>
                <a:t>(</a:t>
              </a:r>
              <a:r>
                <a:rPr lang="pt-BR" sz="1400" b="1" dirty="0" err="1"/>
                <a:t>add</a:t>
              </a:r>
              <a:r>
                <a:rPr lang="pt-BR" sz="1400" b="1" dirty="0"/>
                <a:t> </a:t>
              </a:r>
              <a:r>
                <a:rPr lang="pt-BR" sz="1400" b="1" dirty="0" err="1"/>
                <a:t>noise</a:t>
              </a:r>
              <a:r>
                <a:rPr lang="pt-BR" sz="1400" b="1" dirty="0"/>
                <a:t>)</a:t>
              </a:r>
            </a:p>
            <a:p>
              <a:r>
                <a:rPr lang="pt-BR" sz="1400" b="1" dirty="0" err="1"/>
                <a:t>Fake</a:t>
              </a:r>
              <a:endParaRPr lang="pt-BR" sz="1400" b="1" dirty="0"/>
            </a:p>
          </p:txBody>
        </p:sp>
        <p:sp>
          <p:nvSpPr>
            <p:cNvPr id="9" name="Seta: Dobrada 7">
              <a:extLst>
                <a:ext uri="{FF2B5EF4-FFF2-40B4-BE49-F238E27FC236}">
                  <a16:creationId xmlns:a16="http://schemas.microsoft.com/office/drawing/2014/main" xmlns="" id="{6D91437F-AD08-43F1-8490-16BF3C1A6688}"/>
                </a:ext>
              </a:extLst>
            </p:cNvPr>
            <p:cNvSpPr/>
            <p:nvPr/>
          </p:nvSpPr>
          <p:spPr>
            <a:xfrm rot="5400000">
              <a:off x="8013347" y="720810"/>
              <a:ext cx="689113" cy="492130"/>
            </a:xfrm>
            <a:prstGeom prst="ben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chemeClr val="tx1"/>
                </a:solidFill>
              </a:endParaRPr>
            </a:p>
          </p:txBody>
        </p:sp>
        <p:sp>
          <p:nvSpPr>
            <p:cNvPr id="10" name="Seta: para Baixo 8">
              <a:extLst>
                <a:ext uri="{FF2B5EF4-FFF2-40B4-BE49-F238E27FC236}">
                  <a16:creationId xmlns:a16="http://schemas.microsoft.com/office/drawing/2014/main" xmlns="" id="{43DB9EBA-EC5A-4B1F-A15D-DCB7598299DE}"/>
                </a:ext>
              </a:extLst>
            </p:cNvPr>
            <p:cNvSpPr/>
            <p:nvPr/>
          </p:nvSpPr>
          <p:spPr>
            <a:xfrm>
              <a:off x="8348873" y="3107101"/>
              <a:ext cx="314739" cy="70899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Seta: Dobrada 9">
              <a:extLst>
                <a:ext uri="{FF2B5EF4-FFF2-40B4-BE49-F238E27FC236}">
                  <a16:creationId xmlns:a16="http://schemas.microsoft.com/office/drawing/2014/main" xmlns="" id="{C59F2A43-A989-4C19-82BC-7D4647855E58}"/>
                </a:ext>
              </a:extLst>
            </p:cNvPr>
            <p:cNvSpPr/>
            <p:nvPr/>
          </p:nvSpPr>
          <p:spPr>
            <a:xfrm rot="5400000" flipV="1">
              <a:off x="9388789" y="2994079"/>
              <a:ext cx="569844" cy="108743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CaixaDeTexto 10">
              <a:extLst>
                <a:ext uri="{FF2B5EF4-FFF2-40B4-BE49-F238E27FC236}">
                  <a16:creationId xmlns:a16="http://schemas.microsoft.com/office/drawing/2014/main" xmlns="" id="{D6B7ECBE-12BF-4203-8C1B-D78874A51F91}"/>
                </a:ext>
              </a:extLst>
            </p:cNvPr>
            <p:cNvSpPr txBox="1"/>
            <p:nvPr/>
          </p:nvSpPr>
          <p:spPr>
            <a:xfrm>
              <a:off x="10263614" y="3022472"/>
              <a:ext cx="1168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Training Data</a:t>
              </a:r>
            </a:p>
            <a:p>
              <a:r>
                <a:rPr lang="pt-BR" sz="1400" b="1" dirty="0"/>
                <a:t>Real</a:t>
              </a:r>
            </a:p>
          </p:txBody>
        </p:sp>
        <p:sp>
          <p:nvSpPr>
            <p:cNvPr id="13" name="Seta: para Baixo 11">
              <a:extLst>
                <a:ext uri="{FF2B5EF4-FFF2-40B4-BE49-F238E27FC236}">
                  <a16:creationId xmlns:a16="http://schemas.microsoft.com/office/drawing/2014/main" xmlns="" id="{544B0F47-2A3A-445B-A5C3-5AEE581A1DA7}"/>
                </a:ext>
              </a:extLst>
            </p:cNvPr>
            <p:cNvSpPr/>
            <p:nvPr/>
          </p:nvSpPr>
          <p:spPr>
            <a:xfrm>
              <a:off x="8716620" y="5737656"/>
              <a:ext cx="268357" cy="393878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14" name="CaixaDeTexto 12">
              <a:extLst>
                <a:ext uri="{FF2B5EF4-FFF2-40B4-BE49-F238E27FC236}">
                  <a16:creationId xmlns:a16="http://schemas.microsoft.com/office/drawing/2014/main" xmlns="" id="{DE65D1CF-2EA6-4C2E-8C0F-8C528CDBA2D6}"/>
                </a:ext>
              </a:extLst>
            </p:cNvPr>
            <p:cNvSpPr txBox="1"/>
            <p:nvPr/>
          </p:nvSpPr>
          <p:spPr>
            <a:xfrm>
              <a:off x="9183001" y="1304803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5" name="CaixaDeTexto 13">
              <a:extLst>
                <a:ext uri="{FF2B5EF4-FFF2-40B4-BE49-F238E27FC236}">
                  <a16:creationId xmlns:a16="http://schemas.microsoft.com/office/drawing/2014/main" xmlns="" id="{CF247F6F-B3B4-4FDC-8024-C2E450F5587B}"/>
                </a:ext>
              </a:extLst>
            </p:cNvPr>
            <p:cNvSpPr txBox="1"/>
            <p:nvPr/>
          </p:nvSpPr>
          <p:spPr>
            <a:xfrm>
              <a:off x="9189629" y="3842597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xmlns="" id="{C0AFA188-2F1A-4A76-871C-615C3AF0278A}"/>
                </a:ext>
              </a:extLst>
            </p:cNvPr>
            <p:cNvSpPr txBox="1"/>
            <p:nvPr/>
          </p:nvSpPr>
          <p:spPr>
            <a:xfrm>
              <a:off x="6112864" y="2019624"/>
              <a:ext cx="11396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5 times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xmlns="" id="{029C8A58-929F-4EA8-8E36-0459E07E6CF0}"/>
                </a:ext>
              </a:extLst>
            </p:cNvPr>
            <p:cNvSpPr txBox="1"/>
            <p:nvPr/>
          </p:nvSpPr>
          <p:spPr>
            <a:xfrm>
              <a:off x="467139" y="4461550"/>
              <a:ext cx="219233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Learning Rate:</a:t>
              </a:r>
              <a:r>
                <a:rPr lang="pt-BR" sz="1400" dirty="0"/>
                <a:t> 0.008</a:t>
              </a:r>
            </a:p>
            <a:p>
              <a:r>
                <a:rPr lang="pt-BR" sz="1400" b="1" dirty="0" err="1"/>
                <a:t>Epochs</a:t>
              </a:r>
              <a:r>
                <a:rPr lang="pt-BR" sz="1400" b="1" dirty="0"/>
                <a:t>:</a:t>
              </a:r>
              <a:r>
                <a:rPr lang="pt-BR" sz="1400" dirty="0"/>
                <a:t> 1,000 </a:t>
              </a:r>
              <a:r>
                <a:rPr lang="pt-BR" sz="1400" dirty="0" err="1"/>
                <a:t>each</a:t>
              </a:r>
              <a:endParaRPr lang="pt-BR" sz="1400" dirty="0"/>
            </a:p>
            <a:p>
              <a:r>
                <a:rPr lang="pt-BR" sz="1400" b="1" dirty="0" err="1"/>
                <a:t>Generator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optmiz</a:t>
              </a:r>
              <a:r>
                <a:rPr lang="pt-BR" sz="1400" b="1" dirty="0"/>
                <a:t>:</a:t>
              </a:r>
              <a:r>
                <a:rPr lang="pt-BR" sz="1400" dirty="0"/>
                <a:t> Adam</a:t>
              </a:r>
            </a:p>
            <a:p>
              <a:r>
                <a:rPr lang="pt-BR" sz="1400" b="1" dirty="0" err="1"/>
                <a:t>Discriminator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optimiz</a:t>
              </a:r>
              <a:r>
                <a:rPr lang="pt-BR" sz="1400" b="1" dirty="0"/>
                <a:t>:</a:t>
              </a:r>
              <a:r>
                <a:rPr lang="pt-BR" sz="1400" dirty="0"/>
                <a:t> SGD</a:t>
              </a:r>
            </a:p>
            <a:p>
              <a:r>
                <a:rPr lang="pt-BR" sz="1400" b="1" dirty="0" err="1"/>
                <a:t>Decay</a:t>
              </a:r>
              <a:r>
                <a:rPr lang="pt-BR" sz="1400" b="1" dirty="0"/>
                <a:t> Rate:</a:t>
              </a:r>
              <a:r>
                <a:rPr lang="pt-BR" sz="1400" dirty="0"/>
                <a:t> 5e-5</a:t>
              </a:r>
            </a:p>
            <a:p>
              <a:r>
                <a:rPr lang="pt-BR" sz="1400" b="1" dirty="0"/>
                <a:t>Momentum:</a:t>
              </a:r>
              <a:r>
                <a:rPr lang="pt-BR" sz="1400" dirty="0"/>
                <a:t> 0.9</a:t>
              </a:r>
            </a:p>
          </p:txBody>
        </p:sp>
        <p:sp>
          <p:nvSpPr>
            <p:cNvPr id="18" name="CaixaDeTexto 19">
              <a:extLst>
                <a:ext uri="{FF2B5EF4-FFF2-40B4-BE49-F238E27FC236}">
                  <a16:creationId xmlns:a16="http://schemas.microsoft.com/office/drawing/2014/main" xmlns="" id="{D580A8AA-30B9-4832-A529-2F3C0D813D95}"/>
                </a:ext>
              </a:extLst>
            </p:cNvPr>
            <p:cNvSpPr txBox="1"/>
            <p:nvPr/>
          </p:nvSpPr>
          <p:spPr>
            <a:xfrm>
              <a:off x="547268" y="3219746"/>
              <a:ext cx="23550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Training Set: .92</a:t>
              </a:r>
            </a:p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Test Set: .91</a:t>
              </a:r>
            </a:p>
          </p:txBody>
        </p:sp>
        <p:sp>
          <p:nvSpPr>
            <p:cNvPr id="19" name="CaixaDeTexto 20">
              <a:extLst>
                <a:ext uri="{FF2B5EF4-FFF2-40B4-BE49-F238E27FC236}">
                  <a16:creationId xmlns:a16="http://schemas.microsoft.com/office/drawing/2014/main" xmlns="" id="{F9CA239C-DF5E-4D84-9771-44CED7720E06}"/>
                </a:ext>
              </a:extLst>
            </p:cNvPr>
            <p:cNvSpPr txBox="1"/>
            <p:nvPr/>
          </p:nvSpPr>
          <p:spPr>
            <a:xfrm>
              <a:off x="6148932" y="4559078"/>
              <a:ext cx="1067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1 time</a:t>
              </a:r>
            </a:p>
          </p:txBody>
        </p:sp>
        <p:pic>
          <p:nvPicPr>
            <p:cNvPr id="20" name="Imagem 14">
              <a:extLst>
                <a:ext uri="{FF2B5EF4-FFF2-40B4-BE49-F238E27FC236}">
                  <a16:creationId xmlns:a16="http://schemas.microsoft.com/office/drawing/2014/main" xmlns="" id="{F5AD0211-4A11-481E-85CB-B02B7B427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016" y="1356532"/>
              <a:ext cx="4795060" cy="1240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60594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Cooperation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467140" y="1458691"/>
            <a:ext cx="7949062" cy="4578918"/>
            <a:chOff x="467139" y="365125"/>
            <a:chExt cx="10810671" cy="6227298"/>
          </a:xfrm>
        </p:grpSpPr>
        <p:sp>
          <p:nvSpPr>
            <p:cNvPr id="5" name="Retângulo 3">
              <a:extLst>
                <a:ext uri="{FF2B5EF4-FFF2-40B4-BE49-F238E27FC236}">
                  <a16:creationId xmlns:a16="http://schemas.microsoft.com/office/drawing/2014/main" xmlns="" id="{1AB75182-8700-4722-8F3E-0365CFB89CE0}"/>
                </a:ext>
              </a:extLst>
            </p:cNvPr>
            <p:cNvSpPr/>
            <p:nvPr/>
          </p:nvSpPr>
          <p:spPr>
            <a:xfrm>
              <a:off x="7977813" y="1331309"/>
              <a:ext cx="1762539" cy="1775792"/>
            </a:xfrm>
            <a:prstGeom prst="rect">
              <a:avLst/>
            </a:prstGeom>
            <a:solidFill>
              <a:srgbClr val="FF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6" name="Retângulo 4">
              <a:extLst>
                <a:ext uri="{FF2B5EF4-FFF2-40B4-BE49-F238E27FC236}">
                  <a16:creationId xmlns:a16="http://schemas.microsoft.com/office/drawing/2014/main" xmlns="" id="{3C94281A-2004-4A8B-85B7-F41F048F3287}"/>
                </a:ext>
              </a:extLst>
            </p:cNvPr>
            <p:cNvSpPr/>
            <p:nvPr/>
          </p:nvSpPr>
          <p:spPr>
            <a:xfrm>
              <a:off x="7977812" y="3855848"/>
              <a:ext cx="1762539" cy="17757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Retângulo 5">
              <a:extLst>
                <a:ext uri="{FF2B5EF4-FFF2-40B4-BE49-F238E27FC236}">
                  <a16:creationId xmlns:a16="http://schemas.microsoft.com/office/drawing/2014/main" xmlns="" id="{58720371-1609-4D3F-B844-FE30780296EA}"/>
                </a:ext>
              </a:extLst>
            </p:cNvPr>
            <p:cNvSpPr/>
            <p:nvPr/>
          </p:nvSpPr>
          <p:spPr>
            <a:xfrm>
              <a:off x="8663612" y="6198545"/>
              <a:ext cx="390938" cy="3938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CaixaDeTexto 6">
              <a:extLst>
                <a:ext uri="{FF2B5EF4-FFF2-40B4-BE49-F238E27FC236}">
                  <a16:creationId xmlns:a16="http://schemas.microsoft.com/office/drawing/2014/main" xmlns="" id="{B14E5181-ACE3-450A-97AB-EFA7BE627029}"/>
                </a:ext>
              </a:extLst>
            </p:cNvPr>
            <p:cNvSpPr txBox="1"/>
            <p:nvPr/>
          </p:nvSpPr>
          <p:spPr>
            <a:xfrm>
              <a:off x="6395278" y="365125"/>
              <a:ext cx="1377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Latent</a:t>
              </a:r>
              <a:r>
                <a:rPr lang="pt-BR" sz="1400" b="1" dirty="0"/>
                <a:t> </a:t>
              </a:r>
              <a:r>
                <a:rPr lang="pt-BR" sz="1400" b="1" dirty="0" err="1"/>
                <a:t>Variables</a:t>
              </a:r>
              <a:endParaRPr lang="pt-BR" sz="1400" b="1" dirty="0"/>
            </a:p>
            <a:p>
              <a:r>
                <a:rPr lang="pt-BR" sz="1400" b="1" dirty="0"/>
                <a:t>(</a:t>
              </a:r>
              <a:r>
                <a:rPr lang="pt-BR" sz="1400" b="1" dirty="0" err="1"/>
                <a:t>add</a:t>
              </a:r>
              <a:r>
                <a:rPr lang="pt-BR" sz="1400" b="1" dirty="0"/>
                <a:t> </a:t>
              </a:r>
              <a:r>
                <a:rPr lang="pt-BR" sz="1400" b="1" dirty="0" err="1"/>
                <a:t>noise</a:t>
              </a:r>
              <a:r>
                <a:rPr lang="pt-BR" sz="1400" b="1" dirty="0"/>
                <a:t>)</a:t>
              </a:r>
            </a:p>
            <a:p>
              <a:r>
                <a:rPr lang="pt-BR" sz="1400" b="1" dirty="0" err="1"/>
                <a:t>Fake</a:t>
              </a:r>
              <a:endParaRPr lang="pt-BR" sz="1400" b="1" dirty="0"/>
            </a:p>
          </p:txBody>
        </p:sp>
        <p:sp>
          <p:nvSpPr>
            <p:cNvPr id="9" name="Seta: Dobrada 7">
              <a:extLst>
                <a:ext uri="{FF2B5EF4-FFF2-40B4-BE49-F238E27FC236}">
                  <a16:creationId xmlns:a16="http://schemas.microsoft.com/office/drawing/2014/main" xmlns="" id="{6D91437F-AD08-43F1-8490-16BF3C1A6688}"/>
                </a:ext>
              </a:extLst>
            </p:cNvPr>
            <p:cNvSpPr/>
            <p:nvPr/>
          </p:nvSpPr>
          <p:spPr>
            <a:xfrm rot="5400000">
              <a:off x="8013347" y="720810"/>
              <a:ext cx="689113" cy="492130"/>
            </a:xfrm>
            <a:prstGeom prst="ben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chemeClr val="tx1"/>
                </a:solidFill>
              </a:endParaRPr>
            </a:p>
          </p:txBody>
        </p:sp>
        <p:sp>
          <p:nvSpPr>
            <p:cNvPr id="10" name="Seta: para Baixo 11">
              <a:extLst>
                <a:ext uri="{FF2B5EF4-FFF2-40B4-BE49-F238E27FC236}">
                  <a16:creationId xmlns:a16="http://schemas.microsoft.com/office/drawing/2014/main" xmlns="" id="{544B0F47-2A3A-445B-A5C3-5AEE581A1DA7}"/>
                </a:ext>
              </a:extLst>
            </p:cNvPr>
            <p:cNvSpPr/>
            <p:nvPr/>
          </p:nvSpPr>
          <p:spPr>
            <a:xfrm>
              <a:off x="8716620" y="5737656"/>
              <a:ext cx="268357" cy="393878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11" name="CaixaDeTexto 12">
              <a:extLst>
                <a:ext uri="{FF2B5EF4-FFF2-40B4-BE49-F238E27FC236}">
                  <a16:creationId xmlns:a16="http://schemas.microsoft.com/office/drawing/2014/main" xmlns="" id="{DE65D1CF-2EA6-4C2E-8C0F-8C528CDBA2D6}"/>
                </a:ext>
              </a:extLst>
            </p:cNvPr>
            <p:cNvSpPr txBox="1"/>
            <p:nvPr/>
          </p:nvSpPr>
          <p:spPr>
            <a:xfrm>
              <a:off x="9183001" y="1304803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2" name="CaixaDeTexto 13">
              <a:extLst>
                <a:ext uri="{FF2B5EF4-FFF2-40B4-BE49-F238E27FC236}">
                  <a16:creationId xmlns:a16="http://schemas.microsoft.com/office/drawing/2014/main" xmlns="" id="{CF247F6F-B3B4-4FDC-8024-C2E450F5587B}"/>
                </a:ext>
              </a:extLst>
            </p:cNvPr>
            <p:cNvSpPr txBox="1"/>
            <p:nvPr/>
          </p:nvSpPr>
          <p:spPr>
            <a:xfrm>
              <a:off x="9189629" y="3842597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3" name="CaixaDeTexto 15">
              <a:extLst>
                <a:ext uri="{FF2B5EF4-FFF2-40B4-BE49-F238E27FC236}">
                  <a16:creationId xmlns:a16="http://schemas.microsoft.com/office/drawing/2014/main" xmlns="" id="{C0AFA188-2F1A-4A76-871C-615C3AF0278A}"/>
                </a:ext>
              </a:extLst>
            </p:cNvPr>
            <p:cNvSpPr txBox="1"/>
            <p:nvPr/>
          </p:nvSpPr>
          <p:spPr>
            <a:xfrm>
              <a:off x="6279869" y="1642293"/>
              <a:ext cx="11396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</a:t>
              </a:r>
              <a:r>
                <a:rPr lang="pt-BR" sz="1400" b="1" dirty="0" err="1"/>
                <a:t>at</a:t>
              </a:r>
              <a:r>
                <a:rPr lang="pt-BR" sz="1400" b="1" dirty="0"/>
                <a:t> </a:t>
              </a:r>
              <a:r>
                <a:rPr lang="pt-BR" sz="1400" b="1" dirty="0" err="1"/>
                <a:t>once</a:t>
              </a:r>
              <a:endParaRPr lang="pt-BR" sz="1400" b="1" dirty="0"/>
            </a:p>
          </p:txBody>
        </p:sp>
        <p:sp>
          <p:nvSpPr>
            <p:cNvPr id="14" name="CaixaDeTexto 16">
              <a:extLst>
                <a:ext uri="{FF2B5EF4-FFF2-40B4-BE49-F238E27FC236}">
                  <a16:creationId xmlns:a16="http://schemas.microsoft.com/office/drawing/2014/main" xmlns="" id="{029C8A58-929F-4EA8-8E36-0459E07E6CF0}"/>
                </a:ext>
              </a:extLst>
            </p:cNvPr>
            <p:cNvSpPr txBox="1"/>
            <p:nvPr/>
          </p:nvSpPr>
          <p:spPr>
            <a:xfrm>
              <a:off x="467139" y="4461550"/>
              <a:ext cx="219233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Learning Rate:</a:t>
              </a:r>
              <a:r>
                <a:rPr lang="pt-BR" sz="1400" dirty="0"/>
                <a:t> 0.008</a:t>
              </a:r>
            </a:p>
            <a:p>
              <a:r>
                <a:rPr lang="pt-BR" sz="1400" b="1" dirty="0" err="1"/>
                <a:t>Epochs</a:t>
              </a:r>
              <a:r>
                <a:rPr lang="pt-BR" sz="1400" b="1" dirty="0"/>
                <a:t>:</a:t>
              </a:r>
              <a:r>
                <a:rPr lang="pt-BR" sz="1400" dirty="0"/>
                <a:t> 1,000 </a:t>
              </a:r>
              <a:r>
                <a:rPr lang="pt-BR" sz="1400" dirty="0" err="1"/>
                <a:t>each</a:t>
              </a:r>
              <a:endParaRPr lang="pt-BR" sz="1400" dirty="0"/>
            </a:p>
            <a:p>
              <a:r>
                <a:rPr lang="pt-BR" sz="1400" b="1" dirty="0" err="1"/>
                <a:t>Generator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optmiz</a:t>
              </a:r>
              <a:r>
                <a:rPr lang="pt-BR" sz="1400" b="1" dirty="0"/>
                <a:t>:</a:t>
              </a:r>
              <a:r>
                <a:rPr lang="pt-BR" sz="1400" dirty="0"/>
                <a:t> Adam</a:t>
              </a:r>
            </a:p>
            <a:p>
              <a:r>
                <a:rPr lang="pt-BR" sz="1400" b="1" dirty="0" err="1"/>
                <a:t>Discriminator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optimiz</a:t>
              </a:r>
              <a:r>
                <a:rPr lang="pt-BR" sz="1400" b="1" dirty="0"/>
                <a:t>:</a:t>
              </a:r>
              <a:r>
                <a:rPr lang="pt-BR" sz="1400" dirty="0"/>
                <a:t> SGD</a:t>
              </a:r>
            </a:p>
            <a:p>
              <a:r>
                <a:rPr lang="pt-BR" sz="1400" b="1" dirty="0" err="1"/>
                <a:t>Decay</a:t>
              </a:r>
              <a:r>
                <a:rPr lang="pt-BR" sz="1400" b="1" dirty="0"/>
                <a:t> Rate:</a:t>
              </a:r>
              <a:r>
                <a:rPr lang="pt-BR" sz="1400" dirty="0"/>
                <a:t> 5e-5</a:t>
              </a:r>
            </a:p>
            <a:p>
              <a:r>
                <a:rPr lang="pt-BR" sz="1400" b="1" dirty="0"/>
                <a:t>Momentum:</a:t>
              </a:r>
              <a:r>
                <a:rPr lang="pt-BR" sz="1400" dirty="0"/>
                <a:t> 0.9</a:t>
              </a:r>
            </a:p>
          </p:txBody>
        </p:sp>
        <p:sp>
          <p:nvSpPr>
            <p:cNvPr id="15" name="CaixaDeTexto 19">
              <a:extLst>
                <a:ext uri="{FF2B5EF4-FFF2-40B4-BE49-F238E27FC236}">
                  <a16:creationId xmlns:a16="http://schemas.microsoft.com/office/drawing/2014/main" xmlns="" id="{D580A8AA-30B9-4832-A529-2F3C0D813D95}"/>
                </a:ext>
              </a:extLst>
            </p:cNvPr>
            <p:cNvSpPr txBox="1"/>
            <p:nvPr/>
          </p:nvSpPr>
          <p:spPr>
            <a:xfrm>
              <a:off x="547268" y="3087220"/>
              <a:ext cx="23550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Training Set: .99</a:t>
              </a:r>
            </a:p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Test Set: .93</a:t>
              </a:r>
            </a:p>
          </p:txBody>
        </p:sp>
        <p:sp>
          <p:nvSpPr>
            <p:cNvPr id="16" name="CaixaDeTexto 20">
              <a:extLst>
                <a:ext uri="{FF2B5EF4-FFF2-40B4-BE49-F238E27FC236}">
                  <a16:creationId xmlns:a16="http://schemas.microsoft.com/office/drawing/2014/main" xmlns="" id="{F9CA239C-DF5E-4D84-9771-44CED7720E06}"/>
                </a:ext>
              </a:extLst>
            </p:cNvPr>
            <p:cNvSpPr txBox="1"/>
            <p:nvPr/>
          </p:nvSpPr>
          <p:spPr>
            <a:xfrm>
              <a:off x="6112896" y="4559078"/>
              <a:ext cx="11396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</a:t>
              </a:r>
              <a:r>
                <a:rPr lang="pt-BR" sz="1400" b="1" dirty="0" err="1"/>
                <a:t>at</a:t>
              </a:r>
              <a:r>
                <a:rPr lang="pt-BR" sz="1400" b="1" dirty="0"/>
                <a:t> </a:t>
              </a:r>
              <a:r>
                <a:rPr lang="pt-BR" sz="1400" b="1" dirty="0" err="1"/>
                <a:t>once</a:t>
              </a:r>
              <a:endParaRPr lang="pt-BR" sz="1400" b="1" dirty="0"/>
            </a:p>
          </p:txBody>
        </p:sp>
        <p:sp>
          <p:nvSpPr>
            <p:cNvPr id="17" name="CaixaDeTexto 21">
              <a:extLst>
                <a:ext uri="{FF2B5EF4-FFF2-40B4-BE49-F238E27FC236}">
                  <a16:creationId xmlns:a16="http://schemas.microsoft.com/office/drawing/2014/main" xmlns="" id="{D45A896F-88B2-489A-8233-DC78E8EF1EE1}"/>
                </a:ext>
              </a:extLst>
            </p:cNvPr>
            <p:cNvSpPr txBox="1"/>
            <p:nvPr/>
          </p:nvSpPr>
          <p:spPr>
            <a:xfrm>
              <a:off x="6078122" y="2505640"/>
              <a:ext cx="1565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FF0000"/>
                  </a:solidFill>
                </a:rPr>
                <a:t>x </a:t>
              </a:r>
              <a:r>
                <a:rPr lang="pt-BR" sz="1400" b="1" dirty="0" err="1">
                  <a:solidFill>
                    <a:srgbClr val="FF0000"/>
                  </a:solidFill>
                </a:rPr>
                <a:t>sigmoid</a:t>
              </a:r>
              <a:endParaRPr lang="pt-BR" sz="1400" b="1" dirty="0">
                <a:solidFill>
                  <a:srgbClr val="FF0000"/>
                </a:solidFill>
              </a:endParaRPr>
            </a:p>
            <a:p>
              <a:pPr algn="ctr"/>
              <a:r>
                <a:rPr lang="pt-BR" sz="1400" b="1" dirty="0" err="1">
                  <a:solidFill>
                    <a:srgbClr val="FF0000"/>
                  </a:solidFill>
                </a:rPr>
                <a:t>Vanishing</a:t>
              </a:r>
              <a:r>
                <a:rPr lang="pt-BR" sz="1400" b="1" dirty="0">
                  <a:solidFill>
                    <a:srgbClr val="FF0000"/>
                  </a:solidFill>
                </a:rPr>
                <a:t> </a:t>
              </a:r>
              <a:r>
                <a:rPr lang="pt-BR" sz="1400" b="1" dirty="0" err="1">
                  <a:solidFill>
                    <a:srgbClr val="FF0000"/>
                  </a:solidFill>
                </a:rPr>
                <a:t>gradient</a:t>
              </a:r>
              <a:endParaRPr lang="pt-BR" sz="1400" b="1" dirty="0">
                <a:solidFill>
                  <a:srgbClr val="FF0000"/>
                </a:solidFill>
              </a:endParaRPr>
            </a:p>
          </p:txBody>
        </p:sp>
        <p:pic>
          <p:nvPicPr>
            <p:cNvPr id="18" name="Imagem 2">
              <a:extLst>
                <a:ext uri="{FF2B5EF4-FFF2-40B4-BE49-F238E27FC236}">
                  <a16:creationId xmlns:a16="http://schemas.microsoft.com/office/drawing/2014/main" xmlns="" id="{FA91A2A7-09A7-4F6F-8744-4B22F936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268" y="1304803"/>
              <a:ext cx="4640271" cy="1200837"/>
            </a:xfrm>
            <a:prstGeom prst="rect">
              <a:avLst/>
            </a:prstGeom>
          </p:spPr>
        </p:pic>
        <p:sp>
          <p:nvSpPr>
            <p:cNvPr id="19" name="Seta: para Baixo 22">
              <a:extLst>
                <a:ext uri="{FF2B5EF4-FFF2-40B4-BE49-F238E27FC236}">
                  <a16:creationId xmlns:a16="http://schemas.microsoft.com/office/drawing/2014/main" xmlns="" id="{F6033261-1401-47FD-99C8-574971DB71A9}"/>
                </a:ext>
              </a:extLst>
            </p:cNvPr>
            <p:cNvSpPr/>
            <p:nvPr/>
          </p:nvSpPr>
          <p:spPr>
            <a:xfrm>
              <a:off x="8663612" y="3120352"/>
              <a:ext cx="314739" cy="708991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20" name="Seta: Dobrada 23">
              <a:extLst>
                <a:ext uri="{FF2B5EF4-FFF2-40B4-BE49-F238E27FC236}">
                  <a16:creationId xmlns:a16="http://schemas.microsoft.com/office/drawing/2014/main" xmlns="" id="{03312E6B-C7BA-4680-B0F0-918908949C6B}"/>
                </a:ext>
              </a:extLst>
            </p:cNvPr>
            <p:cNvSpPr/>
            <p:nvPr/>
          </p:nvSpPr>
          <p:spPr>
            <a:xfrm rot="5400000" flipV="1">
              <a:off x="9234652" y="463018"/>
              <a:ext cx="569844" cy="108743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CaixaDeTexto 24">
              <a:extLst>
                <a:ext uri="{FF2B5EF4-FFF2-40B4-BE49-F238E27FC236}">
                  <a16:creationId xmlns:a16="http://schemas.microsoft.com/office/drawing/2014/main" xmlns="" id="{F7293866-72E9-466D-AC27-503E949F4341}"/>
                </a:ext>
              </a:extLst>
            </p:cNvPr>
            <p:cNvSpPr txBox="1"/>
            <p:nvPr/>
          </p:nvSpPr>
          <p:spPr>
            <a:xfrm>
              <a:off x="10109477" y="491411"/>
              <a:ext cx="1168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Training Data</a:t>
              </a:r>
            </a:p>
            <a:p>
              <a:r>
                <a:rPr lang="pt-BR" sz="1400" b="1" dirty="0"/>
                <a:t>Real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7141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Random Strategy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259315" y="1234324"/>
            <a:ext cx="8577978" cy="4871734"/>
            <a:chOff x="467139" y="365125"/>
            <a:chExt cx="10964808" cy="6227298"/>
          </a:xfrm>
        </p:grpSpPr>
        <p:sp>
          <p:nvSpPr>
            <p:cNvPr id="5" name="Retângulo 3">
              <a:extLst>
                <a:ext uri="{FF2B5EF4-FFF2-40B4-BE49-F238E27FC236}">
                  <a16:creationId xmlns:a16="http://schemas.microsoft.com/office/drawing/2014/main" xmlns="" id="{1AB75182-8700-4722-8F3E-0365CFB89CE0}"/>
                </a:ext>
              </a:extLst>
            </p:cNvPr>
            <p:cNvSpPr/>
            <p:nvPr/>
          </p:nvSpPr>
          <p:spPr>
            <a:xfrm>
              <a:off x="7977813" y="1331309"/>
              <a:ext cx="1762539" cy="1775792"/>
            </a:xfrm>
            <a:prstGeom prst="rect">
              <a:avLst/>
            </a:prstGeom>
            <a:solidFill>
              <a:srgbClr val="FF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6" name="Retângulo 4">
              <a:extLst>
                <a:ext uri="{FF2B5EF4-FFF2-40B4-BE49-F238E27FC236}">
                  <a16:creationId xmlns:a16="http://schemas.microsoft.com/office/drawing/2014/main" xmlns="" id="{3C94281A-2004-4A8B-85B7-F41F048F3287}"/>
                </a:ext>
              </a:extLst>
            </p:cNvPr>
            <p:cNvSpPr/>
            <p:nvPr/>
          </p:nvSpPr>
          <p:spPr>
            <a:xfrm>
              <a:off x="7977812" y="3855848"/>
              <a:ext cx="1762539" cy="17757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Retângulo 5">
              <a:extLst>
                <a:ext uri="{FF2B5EF4-FFF2-40B4-BE49-F238E27FC236}">
                  <a16:creationId xmlns:a16="http://schemas.microsoft.com/office/drawing/2014/main" xmlns="" id="{58720371-1609-4D3F-B844-FE30780296EA}"/>
                </a:ext>
              </a:extLst>
            </p:cNvPr>
            <p:cNvSpPr/>
            <p:nvPr/>
          </p:nvSpPr>
          <p:spPr>
            <a:xfrm>
              <a:off x="8663612" y="6198545"/>
              <a:ext cx="390938" cy="3938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CaixaDeTexto 6">
              <a:extLst>
                <a:ext uri="{FF2B5EF4-FFF2-40B4-BE49-F238E27FC236}">
                  <a16:creationId xmlns:a16="http://schemas.microsoft.com/office/drawing/2014/main" xmlns="" id="{B14E5181-ACE3-450A-97AB-EFA7BE627029}"/>
                </a:ext>
              </a:extLst>
            </p:cNvPr>
            <p:cNvSpPr txBox="1"/>
            <p:nvPr/>
          </p:nvSpPr>
          <p:spPr>
            <a:xfrm>
              <a:off x="6395278" y="365125"/>
              <a:ext cx="1377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Latent</a:t>
              </a:r>
              <a:r>
                <a:rPr lang="pt-BR" sz="1400" b="1" dirty="0"/>
                <a:t> </a:t>
              </a:r>
              <a:r>
                <a:rPr lang="pt-BR" sz="1400" b="1" dirty="0" err="1"/>
                <a:t>Variables</a:t>
              </a:r>
              <a:endParaRPr lang="pt-BR" sz="1400" b="1" dirty="0"/>
            </a:p>
            <a:p>
              <a:r>
                <a:rPr lang="pt-BR" sz="1400" b="1" dirty="0"/>
                <a:t>(</a:t>
              </a:r>
              <a:r>
                <a:rPr lang="pt-BR" sz="1400" b="1" dirty="0" err="1"/>
                <a:t>add</a:t>
              </a:r>
              <a:r>
                <a:rPr lang="pt-BR" sz="1400" b="1" dirty="0"/>
                <a:t> </a:t>
              </a:r>
              <a:r>
                <a:rPr lang="pt-BR" sz="1400" b="1" dirty="0" err="1"/>
                <a:t>noise</a:t>
              </a:r>
              <a:r>
                <a:rPr lang="pt-BR" sz="1400" b="1" dirty="0"/>
                <a:t>)</a:t>
              </a:r>
            </a:p>
            <a:p>
              <a:r>
                <a:rPr lang="pt-BR" sz="1400" b="1" dirty="0" err="1"/>
                <a:t>Fake</a:t>
              </a:r>
              <a:endParaRPr lang="pt-BR" sz="1400" b="1" dirty="0"/>
            </a:p>
          </p:txBody>
        </p:sp>
        <p:sp>
          <p:nvSpPr>
            <p:cNvPr id="9" name="Seta: Dobrada 7">
              <a:extLst>
                <a:ext uri="{FF2B5EF4-FFF2-40B4-BE49-F238E27FC236}">
                  <a16:creationId xmlns:a16="http://schemas.microsoft.com/office/drawing/2014/main" xmlns="" id="{6D91437F-AD08-43F1-8490-16BF3C1A6688}"/>
                </a:ext>
              </a:extLst>
            </p:cNvPr>
            <p:cNvSpPr/>
            <p:nvPr/>
          </p:nvSpPr>
          <p:spPr>
            <a:xfrm rot="5400000">
              <a:off x="8013347" y="720810"/>
              <a:ext cx="689113" cy="492130"/>
            </a:xfrm>
            <a:prstGeom prst="ben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chemeClr val="tx1"/>
                </a:solidFill>
              </a:endParaRPr>
            </a:p>
          </p:txBody>
        </p:sp>
        <p:sp>
          <p:nvSpPr>
            <p:cNvPr id="10" name="Seta: para Baixo 11">
              <a:extLst>
                <a:ext uri="{FF2B5EF4-FFF2-40B4-BE49-F238E27FC236}">
                  <a16:creationId xmlns:a16="http://schemas.microsoft.com/office/drawing/2014/main" xmlns="" id="{544B0F47-2A3A-445B-A5C3-5AEE581A1DA7}"/>
                </a:ext>
              </a:extLst>
            </p:cNvPr>
            <p:cNvSpPr/>
            <p:nvPr/>
          </p:nvSpPr>
          <p:spPr>
            <a:xfrm>
              <a:off x="8716620" y="5737656"/>
              <a:ext cx="268357" cy="393878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11" name="CaixaDeTexto 12">
              <a:extLst>
                <a:ext uri="{FF2B5EF4-FFF2-40B4-BE49-F238E27FC236}">
                  <a16:creationId xmlns:a16="http://schemas.microsoft.com/office/drawing/2014/main" xmlns="" id="{DE65D1CF-2EA6-4C2E-8C0F-8C528CDBA2D6}"/>
                </a:ext>
              </a:extLst>
            </p:cNvPr>
            <p:cNvSpPr txBox="1"/>
            <p:nvPr/>
          </p:nvSpPr>
          <p:spPr>
            <a:xfrm>
              <a:off x="9183001" y="1304803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2" name="CaixaDeTexto 13">
              <a:extLst>
                <a:ext uri="{FF2B5EF4-FFF2-40B4-BE49-F238E27FC236}">
                  <a16:creationId xmlns:a16="http://schemas.microsoft.com/office/drawing/2014/main" xmlns="" id="{CF247F6F-B3B4-4FDC-8024-C2E450F5587B}"/>
                </a:ext>
              </a:extLst>
            </p:cNvPr>
            <p:cNvSpPr txBox="1"/>
            <p:nvPr/>
          </p:nvSpPr>
          <p:spPr>
            <a:xfrm>
              <a:off x="9189629" y="3842597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3" name="CaixaDeTexto 15">
              <a:extLst>
                <a:ext uri="{FF2B5EF4-FFF2-40B4-BE49-F238E27FC236}">
                  <a16:creationId xmlns:a16="http://schemas.microsoft.com/office/drawing/2014/main" xmlns="" id="{C0AFA188-2F1A-4A76-871C-615C3AF0278A}"/>
                </a:ext>
              </a:extLst>
            </p:cNvPr>
            <p:cNvSpPr txBox="1"/>
            <p:nvPr/>
          </p:nvSpPr>
          <p:spPr>
            <a:xfrm>
              <a:off x="6170784" y="1629857"/>
              <a:ext cx="1303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</a:t>
              </a:r>
              <a:r>
                <a:rPr lang="pt-BR" sz="1400" b="1" dirty="0" err="1"/>
                <a:t>at</a:t>
              </a:r>
              <a:r>
                <a:rPr lang="pt-BR" sz="1400" b="1" dirty="0"/>
                <a:t> chance</a:t>
              </a:r>
            </a:p>
          </p:txBody>
        </p:sp>
        <p:sp>
          <p:nvSpPr>
            <p:cNvPr id="14" name="CaixaDeTexto 16">
              <a:extLst>
                <a:ext uri="{FF2B5EF4-FFF2-40B4-BE49-F238E27FC236}">
                  <a16:creationId xmlns:a16="http://schemas.microsoft.com/office/drawing/2014/main" xmlns="" id="{029C8A58-929F-4EA8-8E36-0459E07E6CF0}"/>
                </a:ext>
              </a:extLst>
            </p:cNvPr>
            <p:cNvSpPr txBox="1"/>
            <p:nvPr/>
          </p:nvSpPr>
          <p:spPr>
            <a:xfrm>
              <a:off x="467139" y="4461550"/>
              <a:ext cx="219233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Learning Rate:</a:t>
              </a:r>
              <a:r>
                <a:rPr lang="pt-BR" sz="1400" dirty="0"/>
                <a:t> 0.008</a:t>
              </a:r>
            </a:p>
            <a:p>
              <a:r>
                <a:rPr lang="pt-BR" sz="1400" b="1" dirty="0" err="1"/>
                <a:t>Epochs</a:t>
              </a:r>
              <a:r>
                <a:rPr lang="pt-BR" sz="1400" b="1" dirty="0"/>
                <a:t>:</a:t>
              </a:r>
              <a:r>
                <a:rPr lang="pt-BR" sz="1400" dirty="0"/>
                <a:t> 1,500</a:t>
              </a:r>
            </a:p>
            <a:p>
              <a:r>
                <a:rPr lang="pt-BR" sz="1400" b="1" dirty="0" err="1"/>
                <a:t>Generator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optmiz</a:t>
              </a:r>
              <a:r>
                <a:rPr lang="pt-BR" sz="1400" b="1" dirty="0"/>
                <a:t>:</a:t>
              </a:r>
              <a:r>
                <a:rPr lang="pt-BR" sz="1400" dirty="0"/>
                <a:t> Adam</a:t>
              </a:r>
            </a:p>
            <a:p>
              <a:r>
                <a:rPr lang="pt-BR" sz="1400" b="1" dirty="0" err="1"/>
                <a:t>Discriminator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optimiz</a:t>
              </a:r>
              <a:r>
                <a:rPr lang="pt-BR" sz="1400" b="1" dirty="0"/>
                <a:t>:</a:t>
              </a:r>
              <a:r>
                <a:rPr lang="pt-BR" sz="1400" dirty="0"/>
                <a:t> SGD</a:t>
              </a:r>
            </a:p>
            <a:p>
              <a:r>
                <a:rPr lang="pt-BR" sz="1400" b="1" dirty="0" err="1"/>
                <a:t>Decay</a:t>
              </a:r>
              <a:r>
                <a:rPr lang="pt-BR" sz="1400" b="1" dirty="0"/>
                <a:t> Rate:</a:t>
              </a:r>
              <a:r>
                <a:rPr lang="pt-BR" sz="1400" dirty="0"/>
                <a:t> 5e-5</a:t>
              </a:r>
            </a:p>
            <a:p>
              <a:r>
                <a:rPr lang="pt-BR" sz="1400" b="1" dirty="0"/>
                <a:t>Momentum:</a:t>
              </a:r>
              <a:r>
                <a:rPr lang="pt-BR" sz="1400" dirty="0"/>
                <a:t> 0.9</a:t>
              </a:r>
            </a:p>
          </p:txBody>
        </p:sp>
        <p:sp>
          <p:nvSpPr>
            <p:cNvPr id="15" name="CaixaDeTexto 19">
              <a:extLst>
                <a:ext uri="{FF2B5EF4-FFF2-40B4-BE49-F238E27FC236}">
                  <a16:creationId xmlns:a16="http://schemas.microsoft.com/office/drawing/2014/main" xmlns="" id="{D580A8AA-30B9-4832-A529-2F3C0D813D95}"/>
                </a:ext>
              </a:extLst>
            </p:cNvPr>
            <p:cNvSpPr txBox="1"/>
            <p:nvPr/>
          </p:nvSpPr>
          <p:spPr>
            <a:xfrm>
              <a:off x="547268" y="2888440"/>
              <a:ext cx="24479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Test Set: .98</a:t>
              </a:r>
            </a:p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Test Set: .96</a:t>
              </a:r>
            </a:p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Polarization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of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Game </a:t>
              </a:r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until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</a:p>
          </p:txBody>
        </p:sp>
        <p:sp>
          <p:nvSpPr>
            <p:cNvPr id="16" name="CaixaDeTexto 20">
              <a:extLst>
                <a:ext uri="{FF2B5EF4-FFF2-40B4-BE49-F238E27FC236}">
                  <a16:creationId xmlns:a16="http://schemas.microsoft.com/office/drawing/2014/main" xmlns="" id="{F9CA239C-DF5E-4D84-9771-44CED7720E06}"/>
                </a:ext>
              </a:extLst>
            </p:cNvPr>
            <p:cNvSpPr txBox="1"/>
            <p:nvPr/>
          </p:nvSpPr>
          <p:spPr>
            <a:xfrm>
              <a:off x="6131857" y="4559078"/>
              <a:ext cx="1303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</a:t>
              </a:r>
              <a:r>
                <a:rPr lang="pt-BR" sz="1400" b="1" dirty="0" err="1"/>
                <a:t>at</a:t>
              </a:r>
              <a:r>
                <a:rPr lang="pt-BR" sz="1400" b="1" dirty="0"/>
                <a:t> chance</a:t>
              </a:r>
            </a:p>
          </p:txBody>
        </p:sp>
        <p:pic>
          <p:nvPicPr>
            <p:cNvPr id="17" name="Imagem 14">
              <a:extLst>
                <a:ext uri="{FF2B5EF4-FFF2-40B4-BE49-F238E27FC236}">
                  <a16:creationId xmlns:a16="http://schemas.microsoft.com/office/drawing/2014/main" xmlns="" id="{2F517C07-31B9-418E-9343-E2C86C24E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268" y="1258819"/>
              <a:ext cx="5002161" cy="12944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8">
                  <a:extLst>
                    <a:ext uri="{FF2B5EF4-FFF2-40B4-BE49-F238E27FC236}">
                      <a16:creationId xmlns:a16="http://schemas.microsoft.com/office/drawing/2014/main" xmlns="" id="{885E6573-A2D8-43EE-ABCE-DD9E0FB27204}"/>
                    </a:ext>
                  </a:extLst>
                </p:cNvPr>
                <p:cNvSpPr txBox="1"/>
                <p:nvPr/>
              </p:nvSpPr>
              <p:spPr>
                <a:xfrm>
                  <a:off x="3657965" y="3570171"/>
                  <a:ext cx="723788" cy="277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0">
                            <a:latin typeface="Cambria Math" panose="02040503050406030204" pitchFamily="18" charset="0"/>
                          </a:rPr>
                          <m:t>=∞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8" name="CaixaDeTexto 1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85E6573-A2D8-43EE-ABCE-DD9E0FB27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7965" y="3570171"/>
                  <a:ext cx="723788" cy="27700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3978" t="-37143" r="-52688" b="-9428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22">
                  <a:extLst>
                    <a:ext uri="{FF2B5EF4-FFF2-40B4-BE49-F238E27FC236}">
                      <a16:creationId xmlns:a16="http://schemas.microsoft.com/office/drawing/2014/main" xmlns="" id="{FF6A6CE7-9FC7-4AB2-AACF-FF309E07F0C5}"/>
                    </a:ext>
                  </a:extLst>
                </p:cNvPr>
                <p:cNvSpPr txBox="1"/>
                <p:nvPr/>
              </p:nvSpPr>
              <p:spPr>
                <a:xfrm>
                  <a:off x="3622545" y="3956169"/>
                  <a:ext cx="963917" cy="277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pt-BR" i="0">
                            <a:latin typeface="Cambria Math" panose="02040503050406030204" pitchFamily="18" charset="0"/>
                          </a:rPr>
                          <m:t>≈0.5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9" name="CaixaDeTexto 2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F6A6CE7-9FC7-4AB2-AACF-FF309E07F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545" y="3956169"/>
                  <a:ext cx="963917" cy="27700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5645" t="-33333" r="-24194" b="-91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eta: para Baixo 23">
              <a:extLst>
                <a:ext uri="{FF2B5EF4-FFF2-40B4-BE49-F238E27FC236}">
                  <a16:creationId xmlns:a16="http://schemas.microsoft.com/office/drawing/2014/main" xmlns="" id="{C1CA7B11-EB05-434C-8117-A12B0A67280D}"/>
                </a:ext>
              </a:extLst>
            </p:cNvPr>
            <p:cNvSpPr/>
            <p:nvPr/>
          </p:nvSpPr>
          <p:spPr>
            <a:xfrm>
              <a:off x="8348873" y="3107101"/>
              <a:ext cx="314739" cy="70899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21" name="Seta: Dobrada 24">
              <a:extLst>
                <a:ext uri="{FF2B5EF4-FFF2-40B4-BE49-F238E27FC236}">
                  <a16:creationId xmlns:a16="http://schemas.microsoft.com/office/drawing/2014/main" xmlns="" id="{21E8F21C-B8AA-4881-B8C1-53EA1B816F18}"/>
                </a:ext>
              </a:extLst>
            </p:cNvPr>
            <p:cNvSpPr/>
            <p:nvPr/>
          </p:nvSpPr>
          <p:spPr>
            <a:xfrm rot="5400000" flipV="1">
              <a:off x="9388789" y="2994079"/>
              <a:ext cx="569844" cy="108743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CaixaDeTexto 25">
              <a:extLst>
                <a:ext uri="{FF2B5EF4-FFF2-40B4-BE49-F238E27FC236}">
                  <a16:creationId xmlns:a16="http://schemas.microsoft.com/office/drawing/2014/main" xmlns="" id="{12831F4F-FC44-4210-9A68-35698D879838}"/>
                </a:ext>
              </a:extLst>
            </p:cNvPr>
            <p:cNvSpPr txBox="1"/>
            <p:nvPr/>
          </p:nvSpPr>
          <p:spPr>
            <a:xfrm>
              <a:off x="10263614" y="3022472"/>
              <a:ext cx="1168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Training Data</a:t>
              </a:r>
            </a:p>
            <a:p>
              <a:r>
                <a:rPr lang="pt-BR" sz="1400" b="1" dirty="0"/>
                <a:t>Real</a:t>
              </a:r>
            </a:p>
          </p:txBody>
        </p:sp>
        <p:sp>
          <p:nvSpPr>
            <p:cNvPr id="23" name="CaixaDeTexto 21">
              <a:extLst>
                <a:ext uri="{FF2B5EF4-FFF2-40B4-BE49-F238E27FC236}">
                  <a16:creationId xmlns:a16="http://schemas.microsoft.com/office/drawing/2014/main" xmlns="" id="{9C52AEF8-DB8C-4AD5-B445-8864C777EC16}"/>
                </a:ext>
              </a:extLst>
            </p:cNvPr>
            <p:cNvSpPr txBox="1"/>
            <p:nvPr/>
          </p:nvSpPr>
          <p:spPr>
            <a:xfrm>
              <a:off x="6078122" y="2505640"/>
              <a:ext cx="1565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FF0000"/>
                  </a:solidFill>
                </a:rPr>
                <a:t>x </a:t>
              </a:r>
              <a:r>
                <a:rPr lang="pt-BR" sz="1400" b="1" dirty="0" err="1">
                  <a:solidFill>
                    <a:srgbClr val="FF0000"/>
                  </a:solidFill>
                </a:rPr>
                <a:t>sigmoid</a:t>
              </a:r>
              <a:endParaRPr lang="pt-BR" sz="1400" b="1" dirty="0">
                <a:solidFill>
                  <a:srgbClr val="FF0000"/>
                </a:solidFill>
              </a:endParaRPr>
            </a:p>
            <a:p>
              <a:pPr algn="ctr"/>
              <a:r>
                <a:rPr lang="pt-BR" sz="1400" b="1" dirty="0" err="1">
                  <a:solidFill>
                    <a:srgbClr val="FF0000"/>
                  </a:solidFill>
                </a:rPr>
                <a:t>Vanishing</a:t>
              </a:r>
              <a:r>
                <a:rPr lang="pt-BR" sz="1400" b="1" dirty="0">
                  <a:solidFill>
                    <a:srgbClr val="FF0000"/>
                  </a:solidFill>
                </a:rPr>
                <a:t> </a:t>
              </a:r>
              <a:r>
                <a:rPr lang="pt-BR" sz="1400" b="1" dirty="0" err="1">
                  <a:solidFill>
                    <a:srgbClr val="FF0000"/>
                  </a:solidFill>
                </a:rPr>
                <a:t>gradient</a:t>
              </a:r>
              <a:endParaRPr lang="pt-B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CaixaDeTexto 2">
              <a:extLst>
                <a:ext uri="{FF2B5EF4-FFF2-40B4-BE49-F238E27FC236}">
                  <a16:creationId xmlns:a16="http://schemas.microsoft.com/office/drawing/2014/main" xmlns="" id="{E4FC0C4E-FC8C-4D9C-AA0E-A2DB7777AB58}"/>
                </a:ext>
              </a:extLst>
            </p:cNvPr>
            <p:cNvSpPr txBox="1"/>
            <p:nvPr/>
          </p:nvSpPr>
          <p:spPr>
            <a:xfrm>
              <a:off x="8519494" y="2770680"/>
              <a:ext cx="513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Relu</a:t>
              </a:r>
              <a:endParaRPr lang="pt-BR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759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Tit-For-Tat Strategy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270064" y="1205344"/>
            <a:ext cx="8683819" cy="4924228"/>
            <a:chOff x="450179" y="365125"/>
            <a:chExt cx="10981768" cy="6227298"/>
          </a:xfrm>
        </p:grpSpPr>
        <p:sp>
          <p:nvSpPr>
            <p:cNvPr id="5" name="Retângulo 3">
              <a:extLst>
                <a:ext uri="{FF2B5EF4-FFF2-40B4-BE49-F238E27FC236}">
                  <a16:creationId xmlns:a16="http://schemas.microsoft.com/office/drawing/2014/main" xmlns="" id="{1AB75182-8700-4722-8F3E-0365CFB89CE0}"/>
                </a:ext>
              </a:extLst>
            </p:cNvPr>
            <p:cNvSpPr/>
            <p:nvPr/>
          </p:nvSpPr>
          <p:spPr>
            <a:xfrm>
              <a:off x="7977813" y="1331309"/>
              <a:ext cx="1762539" cy="1775792"/>
            </a:xfrm>
            <a:prstGeom prst="rect">
              <a:avLst/>
            </a:prstGeom>
            <a:solidFill>
              <a:srgbClr val="FF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6" name="Retângulo 4">
              <a:extLst>
                <a:ext uri="{FF2B5EF4-FFF2-40B4-BE49-F238E27FC236}">
                  <a16:creationId xmlns:a16="http://schemas.microsoft.com/office/drawing/2014/main" xmlns="" id="{3C94281A-2004-4A8B-85B7-F41F048F3287}"/>
                </a:ext>
              </a:extLst>
            </p:cNvPr>
            <p:cNvSpPr/>
            <p:nvPr/>
          </p:nvSpPr>
          <p:spPr>
            <a:xfrm>
              <a:off x="7977812" y="3855848"/>
              <a:ext cx="1762539" cy="17757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Retângulo 5">
              <a:extLst>
                <a:ext uri="{FF2B5EF4-FFF2-40B4-BE49-F238E27FC236}">
                  <a16:creationId xmlns:a16="http://schemas.microsoft.com/office/drawing/2014/main" xmlns="" id="{58720371-1609-4D3F-B844-FE30780296EA}"/>
                </a:ext>
              </a:extLst>
            </p:cNvPr>
            <p:cNvSpPr/>
            <p:nvPr/>
          </p:nvSpPr>
          <p:spPr>
            <a:xfrm>
              <a:off x="8663612" y="6198545"/>
              <a:ext cx="390938" cy="3938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CaixaDeTexto 6">
              <a:extLst>
                <a:ext uri="{FF2B5EF4-FFF2-40B4-BE49-F238E27FC236}">
                  <a16:creationId xmlns:a16="http://schemas.microsoft.com/office/drawing/2014/main" xmlns="" id="{B14E5181-ACE3-450A-97AB-EFA7BE627029}"/>
                </a:ext>
              </a:extLst>
            </p:cNvPr>
            <p:cNvSpPr txBox="1"/>
            <p:nvPr/>
          </p:nvSpPr>
          <p:spPr>
            <a:xfrm>
              <a:off x="6395278" y="365125"/>
              <a:ext cx="1377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Latent</a:t>
              </a:r>
              <a:r>
                <a:rPr lang="pt-BR" sz="1400" b="1" dirty="0"/>
                <a:t> </a:t>
              </a:r>
              <a:r>
                <a:rPr lang="pt-BR" sz="1400" b="1" dirty="0" err="1"/>
                <a:t>Variables</a:t>
              </a:r>
              <a:endParaRPr lang="pt-BR" sz="1400" b="1" dirty="0"/>
            </a:p>
            <a:p>
              <a:r>
                <a:rPr lang="pt-BR" sz="1400" b="1" dirty="0"/>
                <a:t>(</a:t>
              </a:r>
              <a:r>
                <a:rPr lang="pt-BR" sz="1400" b="1" dirty="0" err="1"/>
                <a:t>add</a:t>
              </a:r>
              <a:r>
                <a:rPr lang="pt-BR" sz="1400" b="1" dirty="0"/>
                <a:t> </a:t>
              </a:r>
              <a:r>
                <a:rPr lang="pt-BR" sz="1400" b="1" dirty="0" err="1"/>
                <a:t>noise</a:t>
              </a:r>
              <a:r>
                <a:rPr lang="pt-BR" sz="1400" b="1" dirty="0"/>
                <a:t>)</a:t>
              </a:r>
            </a:p>
            <a:p>
              <a:r>
                <a:rPr lang="pt-BR" sz="1400" b="1" dirty="0" err="1"/>
                <a:t>Fake</a:t>
              </a:r>
              <a:endParaRPr lang="pt-BR" sz="1400" b="1" dirty="0"/>
            </a:p>
          </p:txBody>
        </p:sp>
        <p:sp>
          <p:nvSpPr>
            <p:cNvPr id="9" name="Seta: Dobrada 7">
              <a:extLst>
                <a:ext uri="{FF2B5EF4-FFF2-40B4-BE49-F238E27FC236}">
                  <a16:creationId xmlns:a16="http://schemas.microsoft.com/office/drawing/2014/main" xmlns="" id="{6D91437F-AD08-43F1-8490-16BF3C1A6688}"/>
                </a:ext>
              </a:extLst>
            </p:cNvPr>
            <p:cNvSpPr/>
            <p:nvPr/>
          </p:nvSpPr>
          <p:spPr>
            <a:xfrm rot="5400000">
              <a:off x="8013347" y="720810"/>
              <a:ext cx="689113" cy="492130"/>
            </a:xfrm>
            <a:prstGeom prst="ben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chemeClr val="tx1"/>
                </a:solidFill>
              </a:endParaRPr>
            </a:p>
          </p:txBody>
        </p:sp>
        <p:sp>
          <p:nvSpPr>
            <p:cNvPr id="10" name="Seta: para Baixo 11">
              <a:extLst>
                <a:ext uri="{FF2B5EF4-FFF2-40B4-BE49-F238E27FC236}">
                  <a16:creationId xmlns:a16="http://schemas.microsoft.com/office/drawing/2014/main" xmlns="" id="{544B0F47-2A3A-445B-A5C3-5AEE581A1DA7}"/>
                </a:ext>
              </a:extLst>
            </p:cNvPr>
            <p:cNvSpPr/>
            <p:nvPr/>
          </p:nvSpPr>
          <p:spPr>
            <a:xfrm>
              <a:off x="8716620" y="5737656"/>
              <a:ext cx="268357" cy="393878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11" name="CaixaDeTexto 12">
              <a:extLst>
                <a:ext uri="{FF2B5EF4-FFF2-40B4-BE49-F238E27FC236}">
                  <a16:creationId xmlns:a16="http://schemas.microsoft.com/office/drawing/2014/main" xmlns="" id="{DE65D1CF-2EA6-4C2E-8C0F-8C528CDBA2D6}"/>
                </a:ext>
              </a:extLst>
            </p:cNvPr>
            <p:cNvSpPr txBox="1"/>
            <p:nvPr/>
          </p:nvSpPr>
          <p:spPr>
            <a:xfrm>
              <a:off x="9183001" y="1304803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2" name="CaixaDeTexto 13">
              <a:extLst>
                <a:ext uri="{FF2B5EF4-FFF2-40B4-BE49-F238E27FC236}">
                  <a16:creationId xmlns:a16="http://schemas.microsoft.com/office/drawing/2014/main" xmlns="" id="{CF247F6F-B3B4-4FDC-8024-C2E450F5587B}"/>
                </a:ext>
              </a:extLst>
            </p:cNvPr>
            <p:cNvSpPr txBox="1"/>
            <p:nvPr/>
          </p:nvSpPr>
          <p:spPr>
            <a:xfrm>
              <a:off x="9189629" y="3842597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3" name="CaixaDeTexto 15">
              <a:extLst>
                <a:ext uri="{FF2B5EF4-FFF2-40B4-BE49-F238E27FC236}">
                  <a16:creationId xmlns:a16="http://schemas.microsoft.com/office/drawing/2014/main" xmlns="" id="{C0AFA188-2F1A-4A76-871C-615C3AF0278A}"/>
                </a:ext>
              </a:extLst>
            </p:cNvPr>
            <p:cNvSpPr txBox="1"/>
            <p:nvPr/>
          </p:nvSpPr>
          <p:spPr>
            <a:xfrm>
              <a:off x="6056141" y="1629857"/>
              <a:ext cx="153240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</a:t>
              </a:r>
              <a:r>
                <a:rPr lang="pt-BR" sz="1400" b="1" dirty="0" err="1"/>
                <a:t>with</a:t>
              </a:r>
              <a:r>
                <a:rPr lang="pt-BR" sz="1400" b="1" dirty="0"/>
                <a:t> </a:t>
              </a:r>
              <a:r>
                <a:rPr lang="pt-BR" sz="1400" b="1" dirty="0" err="1"/>
                <a:t>penalty</a:t>
              </a:r>
              <a:endParaRPr lang="pt-BR" sz="1400" b="1" dirty="0"/>
            </a:p>
            <a:p>
              <a:pPr algn="ctr"/>
              <a:r>
                <a:rPr lang="pt-BR" sz="1400" b="1" dirty="0" err="1"/>
                <a:t>if</a:t>
              </a:r>
              <a:r>
                <a:rPr lang="pt-BR" sz="1400" b="1" dirty="0"/>
                <a:t> </a:t>
              </a:r>
              <a:r>
                <a:rPr lang="pt-BR" sz="1400" b="1" dirty="0" err="1"/>
                <a:t>provides</a:t>
              </a:r>
              <a:r>
                <a:rPr lang="pt-BR" sz="1400" b="1" dirty="0"/>
                <a:t> </a:t>
              </a:r>
              <a:r>
                <a:rPr lang="pt-BR" sz="1400" b="1" dirty="0" err="1"/>
                <a:t>noisy</a:t>
              </a:r>
              <a:endParaRPr lang="pt-BR" sz="1400" b="1" dirty="0"/>
            </a:p>
            <a:p>
              <a:pPr algn="ctr"/>
              <a:r>
                <a:rPr lang="pt-BR" sz="1400" b="1" dirty="0" err="1"/>
                <a:t>samples</a:t>
              </a:r>
              <a:endParaRPr lang="pt-BR" sz="1400" b="1" dirty="0"/>
            </a:p>
          </p:txBody>
        </p:sp>
        <p:sp>
          <p:nvSpPr>
            <p:cNvPr id="14" name="CaixaDeTexto 16">
              <a:extLst>
                <a:ext uri="{FF2B5EF4-FFF2-40B4-BE49-F238E27FC236}">
                  <a16:creationId xmlns:a16="http://schemas.microsoft.com/office/drawing/2014/main" xmlns="" id="{029C8A58-929F-4EA8-8E36-0459E07E6CF0}"/>
                </a:ext>
              </a:extLst>
            </p:cNvPr>
            <p:cNvSpPr txBox="1"/>
            <p:nvPr/>
          </p:nvSpPr>
          <p:spPr>
            <a:xfrm>
              <a:off x="467139" y="4806106"/>
              <a:ext cx="219233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Learning Rate:</a:t>
              </a:r>
              <a:r>
                <a:rPr lang="pt-BR" sz="1400" dirty="0"/>
                <a:t> 0.008</a:t>
              </a:r>
            </a:p>
            <a:p>
              <a:r>
                <a:rPr lang="pt-BR" sz="1400" b="1" dirty="0" err="1"/>
                <a:t>Epochs</a:t>
              </a:r>
              <a:r>
                <a:rPr lang="pt-BR" sz="1400" b="1" dirty="0"/>
                <a:t>:</a:t>
              </a:r>
              <a:r>
                <a:rPr lang="pt-BR" sz="1400" dirty="0"/>
                <a:t> 1,500</a:t>
              </a:r>
            </a:p>
            <a:p>
              <a:r>
                <a:rPr lang="pt-BR" sz="1400" b="1" dirty="0" err="1"/>
                <a:t>Generator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optmiz</a:t>
              </a:r>
              <a:r>
                <a:rPr lang="pt-BR" sz="1400" b="1" dirty="0"/>
                <a:t>:</a:t>
              </a:r>
              <a:r>
                <a:rPr lang="pt-BR" sz="1400" dirty="0"/>
                <a:t> Adam</a:t>
              </a:r>
            </a:p>
            <a:p>
              <a:r>
                <a:rPr lang="pt-BR" sz="1400" b="1" dirty="0" err="1"/>
                <a:t>Discriminator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optimiz</a:t>
              </a:r>
              <a:r>
                <a:rPr lang="pt-BR" sz="1400" b="1" dirty="0"/>
                <a:t>:</a:t>
              </a:r>
              <a:r>
                <a:rPr lang="pt-BR" sz="1400" dirty="0"/>
                <a:t> SGD</a:t>
              </a:r>
            </a:p>
            <a:p>
              <a:r>
                <a:rPr lang="pt-BR" sz="1400" b="1" dirty="0" err="1"/>
                <a:t>Decay</a:t>
              </a:r>
              <a:r>
                <a:rPr lang="pt-BR" sz="1400" b="1" dirty="0"/>
                <a:t> Rate:</a:t>
              </a:r>
              <a:r>
                <a:rPr lang="pt-BR" sz="1400" dirty="0"/>
                <a:t> 5e-5</a:t>
              </a:r>
            </a:p>
            <a:p>
              <a:r>
                <a:rPr lang="pt-BR" sz="1400" b="1" dirty="0"/>
                <a:t>Momentum:</a:t>
              </a:r>
              <a:r>
                <a:rPr lang="pt-BR" sz="1400" dirty="0"/>
                <a:t> 0.9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9">
                  <a:extLst>
                    <a:ext uri="{FF2B5EF4-FFF2-40B4-BE49-F238E27FC236}">
                      <a16:creationId xmlns:a16="http://schemas.microsoft.com/office/drawing/2014/main" xmlns="" id="{D580A8AA-30B9-4832-A529-2F3C0D813D95}"/>
                    </a:ext>
                  </a:extLst>
                </p:cNvPr>
                <p:cNvSpPr txBox="1"/>
                <p:nvPr/>
              </p:nvSpPr>
              <p:spPr>
                <a:xfrm>
                  <a:off x="450179" y="2462321"/>
                  <a:ext cx="4446217" cy="861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𝒏𝒐𝒊𝒔𝒆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𝒓𝒏𝒅</m:t>
                        </m:r>
                        <m:d>
                          <m:dPr>
                            <m:ctrlP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acc>
                          <m:accPr>
                            <m:chr m:val="̅"/>
                            <m:ctrlP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sz="1600" b="1" dirty="0">
                    <a:solidFill>
                      <a:schemeClr val="tx1"/>
                    </a:solidFill>
                  </a:endParaRPr>
                </a:p>
                <a:p>
                  <a:r>
                    <a:rPr lang="pt-BR" sz="1600" b="1" dirty="0" err="1">
                      <a:solidFill>
                        <a:schemeClr val="accent1">
                          <a:lumMod val="75000"/>
                        </a:schemeClr>
                      </a:solidFill>
                    </a:rPr>
                    <a:t>Accuracy</a:t>
                  </a:r>
                  <a:r>
                    <a:rPr lang="pt-BR" sz="16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Test Set: .96</a:t>
                  </a:r>
                </a:p>
                <a:p>
                  <a:r>
                    <a:rPr lang="pt-BR" sz="1600" b="1" dirty="0" err="1">
                      <a:solidFill>
                        <a:schemeClr val="accent1">
                          <a:lumMod val="75000"/>
                        </a:schemeClr>
                      </a:solidFill>
                    </a:rPr>
                    <a:t>Accuracy</a:t>
                  </a:r>
                  <a:r>
                    <a:rPr lang="pt-BR" sz="16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Test Set: .92</a:t>
                  </a:r>
                </a:p>
              </p:txBody>
            </p:sp>
          </mc:Choice>
          <mc:Fallback xmlns="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D580A8AA-30B9-4832-A529-2F3C0D813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79" y="2462321"/>
                  <a:ext cx="5171672" cy="1015663"/>
                </a:xfrm>
                <a:prstGeom prst="rect">
                  <a:avLst/>
                </a:prstGeom>
                <a:blipFill>
                  <a:blip r:embed="rId2"/>
                  <a:stretch>
                    <a:fillRect l="-1297" b="-958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CaixaDeTexto 20">
              <a:extLst>
                <a:ext uri="{FF2B5EF4-FFF2-40B4-BE49-F238E27FC236}">
                  <a16:creationId xmlns:a16="http://schemas.microsoft.com/office/drawing/2014/main" xmlns="" id="{F9CA239C-DF5E-4D84-9771-44CED7720E06}"/>
                </a:ext>
              </a:extLst>
            </p:cNvPr>
            <p:cNvSpPr txBox="1"/>
            <p:nvPr/>
          </p:nvSpPr>
          <p:spPr>
            <a:xfrm>
              <a:off x="6648744" y="4276884"/>
              <a:ext cx="552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endParaRPr lang="pt-BR" sz="1400" b="1" dirty="0"/>
            </a:p>
          </p:txBody>
        </p:sp>
        <p:sp>
          <p:nvSpPr>
            <p:cNvPr id="17" name="Seta: para Baixo 23">
              <a:extLst>
                <a:ext uri="{FF2B5EF4-FFF2-40B4-BE49-F238E27FC236}">
                  <a16:creationId xmlns:a16="http://schemas.microsoft.com/office/drawing/2014/main" xmlns="" id="{C1CA7B11-EB05-434C-8117-A12B0A67280D}"/>
                </a:ext>
              </a:extLst>
            </p:cNvPr>
            <p:cNvSpPr/>
            <p:nvPr/>
          </p:nvSpPr>
          <p:spPr>
            <a:xfrm>
              <a:off x="8348873" y="3107101"/>
              <a:ext cx="314739" cy="70899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8" name="Seta: Dobrada 24">
              <a:extLst>
                <a:ext uri="{FF2B5EF4-FFF2-40B4-BE49-F238E27FC236}">
                  <a16:creationId xmlns:a16="http://schemas.microsoft.com/office/drawing/2014/main" xmlns="" id="{21E8F21C-B8AA-4881-B8C1-53EA1B816F18}"/>
                </a:ext>
              </a:extLst>
            </p:cNvPr>
            <p:cNvSpPr/>
            <p:nvPr/>
          </p:nvSpPr>
          <p:spPr>
            <a:xfrm rot="5400000" flipV="1">
              <a:off x="9388789" y="2994079"/>
              <a:ext cx="569844" cy="108743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CaixaDeTexto 25">
              <a:extLst>
                <a:ext uri="{FF2B5EF4-FFF2-40B4-BE49-F238E27FC236}">
                  <a16:creationId xmlns:a16="http://schemas.microsoft.com/office/drawing/2014/main" xmlns="" id="{12831F4F-FC44-4210-9A68-35698D879838}"/>
                </a:ext>
              </a:extLst>
            </p:cNvPr>
            <p:cNvSpPr txBox="1"/>
            <p:nvPr/>
          </p:nvSpPr>
          <p:spPr>
            <a:xfrm>
              <a:off x="10263614" y="3022472"/>
              <a:ext cx="1168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Training Data</a:t>
              </a:r>
            </a:p>
            <a:p>
              <a:r>
                <a:rPr lang="pt-BR" sz="1400" b="1" dirty="0"/>
                <a:t>Real</a:t>
              </a:r>
            </a:p>
          </p:txBody>
        </p:sp>
        <p:pic>
          <p:nvPicPr>
            <p:cNvPr id="20" name="Imagem 8">
              <a:extLst>
                <a:ext uri="{FF2B5EF4-FFF2-40B4-BE49-F238E27FC236}">
                  <a16:creationId xmlns:a16="http://schemas.microsoft.com/office/drawing/2014/main" xmlns="" id="{64D73FDF-3858-42B5-8B8D-3A99FC3E3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5594" y="5521325"/>
              <a:ext cx="3333750" cy="971550"/>
            </a:xfrm>
            <a:prstGeom prst="rect">
              <a:avLst/>
            </a:prstGeom>
          </p:spPr>
        </p:pic>
        <p:sp>
          <p:nvSpPr>
            <p:cNvPr id="21" name="CaixaDeTexto 9">
              <a:extLst>
                <a:ext uri="{FF2B5EF4-FFF2-40B4-BE49-F238E27FC236}">
                  <a16:creationId xmlns:a16="http://schemas.microsoft.com/office/drawing/2014/main" xmlns="" id="{A7748D87-3A5D-4D2C-A3B1-9CCA1EADA985}"/>
                </a:ext>
              </a:extLst>
            </p:cNvPr>
            <p:cNvSpPr txBox="1"/>
            <p:nvPr/>
          </p:nvSpPr>
          <p:spPr>
            <a:xfrm>
              <a:off x="3737115" y="5309293"/>
              <a:ext cx="1378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accent5">
                      <a:lumMod val="50000"/>
                    </a:schemeClr>
                  </a:solidFill>
                </a:rPr>
                <a:t>In GAN training:</a:t>
              </a:r>
            </a:p>
          </p:txBody>
        </p:sp>
        <p:sp>
          <p:nvSpPr>
            <p:cNvPr id="22" name="CaixaDeTexto 10">
              <a:extLst>
                <a:ext uri="{FF2B5EF4-FFF2-40B4-BE49-F238E27FC236}">
                  <a16:creationId xmlns:a16="http://schemas.microsoft.com/office/drawing/2014/main" xmlns="" id="{707AC0F4-ADCB-45D4-9D45-A76700372CE6}"/>
                </a:ext>
              </a:extLst>
            </p:cNvPr>
            <p:cNvSpPr txBox="1"/>
            <p:nvPr/>
          </p:nvSpPr>
          <p:spPr>
            <a:xfrm>
              <a:off x="5864839" y="5035826"/>
              <a:ext cx="1201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% </a:t>
              </a:r>
              <a:r>
                <a:rPr lang="pt-BR" sz="1200" dirty="0" err="1"/>
                <a:t>noisy</a:t>
              </a:r>
              <a:r>
                <a:rPr lang="pt-BR" sz="1200" dirty="0"/>
                <a:t> </a:t>
              </a:r>
              <a:r>
                <a:rPr lang="pt-BR" sz="1200" dirty="0" err="1"/>
                <a:t>samples</a:t>
              </a:r>
              <a:endParaRPr lang="pt-BR" sz="1200" dirty="0"/>
            </a:p>
          </p:txBody>
        </p:sp>
        <p:cxnSp>
          <p:nvCxnSpPr>
            <p:cNvPr id="23" name="Conector de Seta Reta 26">
              <a:extLst>
                <a:ext uri="{FF2B5EF4-FFF2-40B4-BE49-F238E27FC236}">
                  <a16:creationId xmlns:a16="http://schemas.microsoft.com/office/drawing/2014/main" xmlns="" id="{B7DE420B-71C5-472E-B213-474A23634070}"/>
                </a:ext>
              </a:extLst>
            </p:cNvPr>
            <p:cNvCxnSpPr/>
            <p:nvPr/>
          </p:nvCxnSpPr>
          <p:spPr>
            <a:xfrm flipV="1">
              <a:off x="6096000" y="5338713"/>
              <a:ext cx="0" cy="339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ixaDeTexto 28">
                  <a:extLst>
                    <a:ext uri="{FF2B5EF4-FFF2-40B4-BE49-F238E27FC236}">
                      <a16:creationId xmlns:a16="http://schemas.microsoft.com/office/drawing/2014/main" xmlns="" id="{19EF9652-D3CB-442B-9C3C-5E4DAB9EEBEA}"/>
                    </a:ext>
                  </a:extLst>
                </p:cNvPr>
                <p:cNvSpPr txBox="1"/>
                <p:nvPr/>
              </p:nvSpPr>
              <p:spPr>
                <a:xfrm>
                  <a:off x="460118" y="3639567"/>
                  <a:ext cx="4446217" cy="861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𝒏𝒐𝒊𝒔𝒆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𝒓𝒏𝒅</m:t>
                        </m:r>
                        <m:d>
                          <m:dPr>
                            <m:ctrlP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acc>
                          <m:accPr>
                            <m:chr m:val="̅"/>
                            <m:ctrlP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sz="1600" b="1" dirty="0">
                    <a:solidFill>
                      <a:schemeClr val="tx1"/>
                    </a:solidFill>
                  </a:endParaRPr>
                </a:p>
                <a:p>
                  <a:r>
                    <a:rPr lang="pt-BR" sz="1600" b="1" dirty="0" err="1">
                      <a:solidFill>
                        <a:schemeClr val="accent1">
                          <a:lumMod val="75000"/>
                        </a:schemeClr>
                      </a:solidFill>
                    </a:rPr>
                    <a:t>Accuracy</a:t>
                  </a:r>
                  <a:r>
                    <a:rPr lang="pt-BR" sz="16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Test Set: .92</a:t>
                  </a:r>
                </a:p>
                <a:p>
                  <a:r>
                    <a:rPr lang="pt-BR" sz="1600" b="1" dirty="0" err="1">
                      <a:solidFill>
                        <a:schemeClr val="accent1">
                          <a:lumMod val="75000"/>
                        </a:schemeClr>
                      </a:solidFill>
                    </a:rPr>
                    <a:t>Accuracy</a:t>
                  </a:r>
                  <a:r>
                    <a:rPr lang="pt-BR" sz="16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Test Set: .91</a:t>
                  </a:r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19EF9652-D3CB-442B-9C3C-5E4DAB9EE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8" y="3639567"/>
                  <a:ext cx="5171672" cy="1015663"/>
                </a:xfrm>
                <a:prstGeom prst="rect">
                  <a:avLst/>
                </a:prstGeom>
                <a:blipFill>
                  <a:blip r:embed="rId4"/>
                  <a:stretch>
                    <a:fillRect l="-1178" b="-958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Imagem 29">
              <a:extLst>
                <a:ext uri="{FF2B5EF4-FFF2-40B4-BE49-F238E27FC236}">
                  <a16:creationId xmlns:a16="http://schemas.microsoft.com/office/drawing/2014/main" xmlns="" id="{1BFAF3C9-0E71-4262-8CC8-FFC28849E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906" y="1040373"/>
              <a:ext cx="4726563" cy="1223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16363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Freeze Layers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259314" y="1219199"/>
            <a:ext cx="8670800" cy="4924451"/>
            <a:chOff x="467139" y="365125"/>
            <a:chExt cx="10964808" cy="6227298"/>
          </a:xfrm>
        </p:grpSpPr>
        <p:sp>
          <p:nvSpPr>
            <p:cNvPr id="5" name="Retângulo 3">
              <a:extLst>
                <a:ext uri="{FF2B5EF4-FFF2-40B4-BE49-F238E27FC236}">
                  <a16:creationId xmlns:a16="http://schemas.microsoft.com/office/drawing/2014/main" xmlns="" id="{1AB75182-8700-4722-8F3E-0365CFB89CE0}"/>
                </a:ext>
              </a:extLst>
            </p:cNvPr>
            <p:cNvSpPr/>
            <p:nvPr/>
          </p:nvSpPr>
          <p:spPr>
            <a:xfrm>
              <a:off x="7977813" y="1331309"/>
              <a:ext cx="1762539" cy="1775792"/>
            </a:xfrm>
            <a:prstGeom prst="rect">
              <a:avLst/>
            </a:prstGeom>
            <a:solidFill>
              <a:srgbClr val="FF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6" name="Retângulo 4">
              <a:extLst>
                <a:ext uri="{FF2B5EF4-FFF2-40B4-BE49-F238E27FC236}">
                  <a16:creationId xmlns:a16="http://schemas.microsoft.com/office/drawing/2014/main" xmlns="" id="{3C94281A-2004-4A8B-85B7-F41F048F3287}"/>
                </a:ext>
              </a:extLst>
            </p:cNvPr>
            <p:cNvSpPr/>
            <p:nvPr/>
          </p:nvSpPr>
          <p:spPr>
            <a:xfrm>
              <a:off x="7977812" y="3855848"/>
              <a:ext cx="1762539" cy="17757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Retângulo 5">
              <a:extLst>
                <a:ext uri="{FF2B5EF4-FFF2-40B4-BE49-F238E27FC236}">
                  <a16:creationId xmlns:a16="http://schemas.microsoft.com/office/drawing/2014/main" xmlns="" id="{58720371-1609-4D3F-B844-FE30780296EA}"/>
                </a:ext>
              </a:extLst>
            </p:cNvPr>
            <p:cNvSpPr/>
            <p:nvPr/>
          </p:nvSpPr>
          <p:spPr>
            <a:xfrm>
              <a:off x="8663612" y="6198545"/>
              <a:ext cx="390938" cy="3938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CaixaDeTexto 6">
              <a:extLst>
                <a:ext uri="{FF2B5EF4-FFF2-40B4-BE49-F238E27FC236}">
                  <a16:creationId xmlns:a16="http://schemas.microsoft.com/office/drawing/2014/main" xmlns="" id="{B14E5181-ACE3-450A-97AB-EFA7BE627029}"/>
                </a:ext>
              </a:extLst>
            </p:cNvPr>
            <p:cNvSpPr txBox="1"/>
            <p:nvPr/>
          </p:nvSpPr>
          <p:spPr>
            <a:xfrm>
              <a:off x="6395278" y="365125"/>
              <a:ext cx="1377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Latent</a:t>
              </a:r>
              <a:r>
                <a:rPr lang="pt-BR" sz="1400" b="1" dirty="0"/>
                <a:t> </a:t>
              </a:r>
              <a:r>
                <a:rPr lang="pt-BR" sz="1400" b="1" dirty="0" err="1"/>
                <a:t>Variables</a:t>
              </a:r>
              <a:endParaRPr lang="pt-BR" sz="1400" b="1" dirty="0"/>
            </a:p>
            <a:p>
              <a:r>
                <a:rPr lang="pt-BR" sz="1400" b="1" dirty="0"/>
                <a:t>(</a:t>
              </a:r>
              <a:r>
                <a:rPr lang="pt-BR" sz="1400" b="1" dirty="0" err="1"/>
                <a:t>add</a:t>
              </a:r>
              <a:r>
                <a:rPr lang="pt-BR" sz="1400" b="1" dirty="0"/>
                <a:t> </a:t>
              </a:r>
              <a:r>
                <a:rPr lang="pt-BR" sz="1400" b="1" dirty="0" err="1"/>
                <a:t>noise</a:t>
              </a:r>
              <a:r>
                <a:rPr lang="pt-BR" sz="1400" b="1" dirty="0"/>
                <a:t>)</a:t>
              </a:r>
            </a:p>
            <a:p>
              <a:r>
                <a:rPr lang="pt-BR" sz="1400" b="1" dirty="0" err="1"/>
                <a:t>Fake</a:t>
              </a:r>
              <a:endParaRPr lang="pt-BR" sz="1400" b="1" dirty="0"/>
            </a:p>
          </p:txBody>
        </p:sp>
        <p:sp>
          <p:nvSpPr>
            <p:cNvPr id="9" name="Seta: Dobrada 7">
              <a:extLst>
                <a:ext uri="{FF2B5EF4-FFF2-40B4-BE49-F238E27FC236}">
                  <a16:creationId xmlns:a16="http://schemas.microsoft.com/office/drawing/2014/main" xmlns="" id="{6D91437F-AD08-43F1-8490-16BF3C1A6688}"/>
                </a:ext>
              </a:extLst>
            </p:cNvPr>
            <p:cNvSpPr/>
            <p:nvPr/>
          </p:nvSpPr>
          <p:spPr>
            <a:xfrm rot="5400000">
              <a:off x="8013347" y="720810"/>
              <a:ext cx="689113" cy="492130"/>
            </a:xfrm>
            <a:prstGeom prst="ben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solidFill>
                  <a:schemeClr val="tx1"/>
                </a:solidFill>
              </a:endParaRPr>
            </a:p>
          </p:txBody>
        </p:sp>
        <p:sp>
          <p:nvSpPr>
            <p:cNvPr id="10" name="Seta: para Baixo 8">
              <a:extLst>
                <a:ext uri="{FF2B5EF4-FFF2-40B4-BE49-F238E27FC236}">
                  <a16:creationId xmlns:a16="http://schemas.microsoft.com/office/drawing/2014/main" xmlns="" id="{43DB9EBA-EC5A-4B1F-A15D-DCB7598299DE}"/>
                </a:ext>
              </a:extLst>
            </p:cNvPr>
            <p:cNvSpPr/>
            <p:nvPr/>
          </p:nvSpPr>
          <p:spPr>
            <a:xfrm>
              <a:off x="8348873" y="3107101"/>
              <a:ext cx="314739" cy="70899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Seta: Dobrada 9">
              <a:extLst>
                <a:ext uri="{FF2B5EF4-FFF2-40B4-BE49-F238E27FC236}">
                  <a16:creationId xmlns:a16="http://schemas.microsoft.com/office/drawing/2014/main" xmlns="" id="{C59F2A43-A989-4C19-82BC-7D4647855E58}"/>
                </a:ext>
              </a:extLst>
            </p:cNvPr>
            <p:cNvSpPr/>
            <p:nvPr/>
          </p:nvSpPr>
          <p:spPr>
            <a:xfrm rot="5400000" flipV="1">
              <a:off x="9388789" y="2994079"/>
              <a:ext cx="569844" cy="108743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CaixaDeTexto 10">
              <a:extLst>
                <a:ext uri="{FF2B5EF4-FFF2-40B4-BE49-F238E27FC236}">
                  <a16:creationId xmlns:a16="http://schemas.microsoft.com/office/drawing/2014/main" xmlns="" id="{D6B7ECBE-12BF-4203-8C1B-D78874A51F91}"/>
                </a:ext>
              </a:extLst>
            </p:cNvPr>
            <p:cNvSpPr txBox="1"/>
            <p:nvPr/>
          </p:nvSpPr>
          <p:spPr>
            <a:xfrm>
              <a:off x="10263614" y="3022472"/>
              <a:ext cx="1168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Training Data</a:t>
              </a:r>
            </a:p>
            <a:p>
              <a:r>
                <a:rPr lang="pt-BR" sz="1400" b="1" dirty="0"/>
                <a:t>Real</a:t>
              </a:r>
            </a:p>
          </p:txBody>
        </p:sp>
        <p:sp>
          <p:nvSpPr>
            <p:cNvPr id="13" name="Seta: para Baixo 11">
              <a:extLst>
                <a:ext uri="{FF2B5EF4-FFF2-40B4-BE49-F238E27FC236}">
                  <a16:creationId xmlns:a16="http://schemas.microsoft.com/office/drawing/2014/main" xmlns="" id="{544B0F47-2A3A-445B-A5C3-5AEE581A1DA7}"/>
                </a:ext>
              </a:extLst>
            </p:cNvPr>
            <p:cNvSpPr/>
            <p:nvPr/>
          </p:nvSpPr>
          <p:spPr>
            <a:xfrm>
              <a:off x="8716620" y="5737656"/>
              <a:ext cx="268357" cy="393878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  <p:sp>
          <p:nvSpPr>
            <p:cNvPr id="14" name="CaixaDeTexto 12">
              <a:extLst>
                <a:ext uri="{FF2B5EF4-FFF2-40B4-BE49-F238E27FC236}">
                  <a16:creationId xmlns:a16="http://schemas.microsoft.com/office/drawing/2014/main" xmlns="" id="{DE65D1CF-2EA6-4C2E-8C0F-8C528CDBA2D6}"/>
                </a:ext>
              </a:extLst>
            </p:cNvPr>
            <p:cNvSpPr txBox="1"/>
            <p:nvPr/>
          </p:nvSpPr>
          <p:spPr>
            <a:xfrm>
              <a:off x="9183001" y="1304803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5" name="CaixaDeTexto 13">
              <a:extLst>
                <a:ext uri="{FF2B5EF4-FFF2-40B4-BE49-F238E27FC236}">
                  <a16:creationId xmlns:a16="http://schemas.microsoft.com/office/drawing/2014/main" xmlns="" id="{CF247F6F-B3B4-4FDC-8024-C2E450F5587B}"/>
                </a:ext>
              </a:extLst>
            </p:cNvPr>
            <p:cNvSpPr txBox="1"/>
            <p:nvPr/>
          </p:nvSpPr>
          <p:spPr>
            <a:xfrm>
              <a:off x="9189629" y="3842597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MLP</a:t>
              </a:r>
            </a:p>
          </p:txBody>
        </p:sp>
        <p:sp>
          <p:nvSpPr>
            <p:cNvPr id="16" name="CaixaDeTexto 14">
              <a:extLst>
                <a:ext uri="{FF2B5EF4-FFF2-40B4-BE49-F238E27FC236}">
                  <a16:creationId xmlns:a16="http://schemas.microsoft.com/office/drawing/2014/main" xmlns="" id="{D24B8F4F-A031-421F-B77E-3B8CB82072FB}"/>
                </a:ext>
              </a:extLst>
            </p:cNvPr>
            <p:cNvSpPr txBox="1"/>
            <p:nvPr/>
          </p:nvSpPr>
          <p:spPr>
            <a:xfrm>
              <a:off x="5966901" y="4211929"/>
              <a:ext cx="12854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</a:t>
              </a:r>
              <a:r>
                <a:rPr lang="pt-BR" sz="1400" b="1" dirty="0" err="1"/>
                <a:t>First</a:t>
              </a:r>
              <a:endParaRPr lang="pt-BR" sz="1400" b="1" dirty="0"/>
            </a:p>
            <a:p>
              <a:pPr algn="ctr"/>
              <a:endParaRPr lang="pt-BR" sz="1400" b="1" dirty="0"/>
            </a:p>
            <a:p>
              <a:pPr algn="ctr"/>
              <a:r>
                <a:rPr lang="pt-BR" sz="1400" b="1" dirty="0" err="1"/>
                <a:t>Freeze</a:t>
              </a:r>
              <a:r>
                <a:rPr lang="pt-BR" sz="1400" b="1" dirty="0"/>
                <a:t> </a:t>
              </a:r>
              <a:r>
                <a:rPr lang="pt-BR" sz="1400" b="1" dirty="0" err="1"/>
                <a:t>weights</a:t>
              </a:r>
              <a:endParaRPr lang="pt-BR" sz="1400" b="1" dirty="0"/>
            </a:p>
          </p:txBody>
        </p:sp>
        <p:sp>
          <p:nvSpPr>
            <p:cNvPr id="17" name="CaixaDeTexto 15">
              <a:extLst>
                <a:ext uri="{FF2B5EF4-FFF2-40B4-BE49-F238E27FC236}">
                  <a16:creationId xmlns:a16="http://schemas.microsoft.com/office/drawing/2014/main" xmlns="" id="{C0AFA188-2F1A-4A76-871C-615C3AF0278A}"/>
                </a:ext>
              </a:extLst>
            </p:cNvPr>
            <p:cNvSpPr txBox="1"/>
            <p:nvPr/>
          </p:nvSpPr>
          <p:spPr>
            <a:xfrm>
              <a:off x="6304258" y="1712381"/>
              <a:ext cx="1130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 err="1"/>
                <a:t>Train</a:t>
              </a:r>
              <a:r>
                <a:rPr lang="pt-BR" sz="1400" b="1" dirty="0"/>
                <a:t> </a:t>
              </a:r>
              <a:r>
                <a:rPr lang="pt-BR" sz="1400" b="1" dirty="0" err="1"/>
                <a:t>Second</a:t>
              </a:r>
              <a:endParaRPr lang="pt-BR" sz="1400" b="1" dirty="0"/>
            </a:p>
          </p:txBody>
        </p:sp>
        <p:sp>
          <p:nvSpPr>
            <p:cNvPr id="18" name="CaixaDeTexto 16">
              <a:extLst>
                <a:ext uri="{FF2B5EF4-FFF2-40B4-BE49-F238E27FC236}">
                  <a16:creationId xmlns:a16="http://schemas.microsoft.com/office/drawing/2014/main" xmlns="" id="{029C8A58-929F-4EA8-8E36-0459E07E6CF0}"/>
                </a:ext>
              </a:extLst>
            </p:cNvPr>
            <p:cNvSpPr txBox="1"/>
            <p:nvPr/>
          </p:nvSpPr>
          <p:spPr>
            <a:xfrm>
              <a:off x="467139" y="4461550"/>
              <a:ext cx="219233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Learning Rate:</a:t>
              </a:r>
              <a:r>
                <a:rPr lang="pt-BR" sz="1400" dirty="0"/>
                <a:t> 0.008</a:t>
              </a:r>
            </a:p>
            <a:p>
              <a:r>
                <a:rPr lang="pt-BR" sz="1400" b="1" dirty="0" err="1"/>
                <a:t>Epochs</a:t>
              </a:r>
              <a:r>
                <a:rPr lang="pt-BR" sz="1400" b="1" dirty="0"/>
                <a:t>:</a:t>
              </a:r>
              <a:r>
                <a:rPr lang="pt-BR" sz="1400" dirty="0"/>
                <a:t> 1,000 </a:t>
              </a:r>
              <a:r>
                <a:rPr lang="pt-BR" sz="1400" dirty="0" err="1"/>
                <a:t>each</a:t>
              </a:r>
              <a:endParaRPr lang="pt-BR" sz="1400" dirty="0"/>
            </a:p>
            <a:p>
              <a:r>
                <a:rPr lang="pt-BR" sz="1400" b="1" dirty="0" err="1"/>
                <a:t>Generator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optmiz</a:t>
              </a:r>
              <a:r>
                <a:rPr lang="pt-BR" sz="1400" b="1" dirty="0"/>
                <a:t>:</a:t>
              </a:r>
              <a:r>
                <a:rPr lang="pt-BR" sz="1400" dirty="0"/>
                <a:t> Adam</a:t>
              </a:r>
            </a:p>
            <a:p>
              <a:r>
                <a:rPr lang="pt-BR" sz="1400" b="1" dirty="0" err="1"/>
                <a:t>Discriminator</a:t>
              </a:r>
              <a:r>
                <a:rPr lang="pt-BR" sz="1400" b="1" dirty="0"/>
                <a:t> </a:t>
              </a:r>
              <a:r>
                <a:rPr lang="pt-BR" sz="1400" b="1" dirty="0" err="1"/>
                <a:t>optimiz</a:t>
              </a:r>
              <a:r>
                <a:rPr lang="pt-BR" sz="1400" b="1" dirty="0"/>
                <a:t>:</a:t>
              </a:r>
              <a:r>
                <a:rPr lang="pt-BR" sz="1400" dirty="0"/>
                <a:t> SGD</a:t>
              </a:r>
            </a:p>
            <a:p>
              <a:r>
                <a:rPr lang="pt-BR" sz="1400" b="1" dirty="0" err="1"/>
                <a:t>Decay</a:t>
              </a:r>
              <a:r>
                <a:rPr lang="pt-BR" sz="1400" b="1" dirty="0"/>
                <a:t> Rate:</a:t>
              </a:r>
              <a:r>
                <a:rPr lang="pt-BR" sz="1400" dirty="0"/>
                <a:t> 5e-5</a:t>
              </a:r>
            </a:p>
            <a:p>
              <a:r>
                <a:rPr lang="pt-BR" sz="1400" b="1" dirty="0"/>
                <a:t>Momentum:</a:t>
              </a:r>
              <a:r>
                <a:rPr lang="pt-BR" sz="1400" dirty="0"/>
                <a:t> 0.9</a:t>
              </a:r>
            </a:p>
          </p:txBody>
        </p:sp>
        <p:pic>
          <p:nvPicPr>
            <p:cNvPr id="19" name="Imagem 17">
              <a:extLst>
                <a:ext uri="{FF2B5EF4-FFF2-40B4-BE49-F238E27FC236}">
                  <a16:creationId xmlns:a16="http://schemas.microsoft.com/office/drawing/2014/main" xmlns="" id="{F39DAA28-388F-4BD4-93C4-E3D177972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780" y="1510380"/>
              <a:ext cx="4661443" cy="1206316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xmlns="" id="{D580A8AA-30B9-4832-A529-2F3C0D813D95}"/>
                </a:ext>
              </a:extLst>
            </p:cNvPr>
            <p:cNvSpPr txBox="1"/>
            <p:nvPr/>
          </p:nvSpPr>
          <p:spPr>
            <a:xfrm>
              <a:off x="547268" y="3193240"/>
              <a:ext cx="2351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Training Set: </a:t>
              </a:r>
              <a:r>
                <a:rPr lang="pt-BR" sz="1600" dirty="0">
                  <a:solidFill>
                    <a:schemeClr val="accent1">
                      <a:lumMod val="75000"/>
                    </a:schemeClr>
                  </a:solidFill>
                </a:rPr>
                <a:t>.63</a:t>
              </a:r>
            </a:p>
            <a:p>
              <a:r>
                <a:rPr lang="pt-BR" sz="1600" b="1" dirty="0" err="1">
                  <a:solidFill>
                    <a:schemeClr val="accent1">
                      <a:lumMod val="75000"/>
                    </a:schemeClr>
                  </a:solidFill>
                </a:rPr>
                <a:t>Accuracy</a:t>
              </a:r>
              <a:r>
                <a:rPr lang="pt-BR" sz="1600" b="1" dirty="0">
                  <a:solidFill>
                    <a:schemeClr val="accent1">
                      <a:lumMod val="75000"/>
                    </a:schemeClr>
                  </a:solidFill>
                </a:rPr>
                <a:t> Test Set: </a:t>
              </a:r>
              <a:r>
                <a:rPr lang="pt-BR" sz="1600" dirty="0">
                  <a:solidFill>
                    <a:schemeClr val="accent1">
                      <a:lumMod val="75000"/>
                    </a:schemeClr>
                  </a:solidFill>
                </a:rPr>
                <a:t>.12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xmlns="" id="{3FE4845D-7809-4CBF-A9FE-85FE70FD22E8}"/>
                </a:ext>
              </a:extLst>
            </p:cNvPr>
            <p:cNvSpPr txBox="1"/>
            <p:nvPr/>
          </p:nvSpPr>
          <p:spPr>
            <a:xfrm>
              <a:off x="6078122" y="2505640"/>
              <a:ext cx="1565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FF0000"/>
                  </a:solidFill>
                </a:rPr>
                <a:t>x </a:t>
              </a:r>
              <a:r>
                <a:rPr lang="pt-BR" sz="1400" b="1" dirty="0" err="1">
                  <a:solidFill>
                    <a:srgbClr val="FF0000"/>
                  </a:solidFill>
                </a:rPr>
                <a:t>sigmoid</a:t>
              </a:r>
              <a:endParaRPr lang="pt-BR" sz="1400" b="1" dirty="0">
                <a:solidFill>
                  <a:srgbClr val="FF0000"/>
                </a:solidFill>
              </a:endParaRPr>
            </a:p>
            <a:p>
              <a:pPr algn="ctr"/>
              <a:r>
                <a:rPr lang="pt-BR" sz="1400" b="1" dirty="0" err="1">
                  <a:solidFill>
                    <a:srgbClr val="FF0000"/>
                  </a:solidFill>
                </a:rPr>
                <a:t>Vanishing</a:t>
              </a:r>
              <a:r>
                <a:rPr lang="pt-BR" sz="1400" b="1" dirty="0">
                  <a:solidFill>
                    <a:srgbClr val="FF0000"/>
                  </a:solidFill>
                </a:rPr>
                <a:t> </a:t>
              </a:r>
              <a:r>
                <a:rPr lang="pt-BR" sz="1400" b="1" dirty="0" err="1">
                  <a:solidFill>
                    <a:srgbClr val="FF0000"/>
                  </a:solidFill>
                </a:rPr>
                <a:t>gradient</a:t>
              </a:r>
              <a:endParaRPr lang="pt-B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xmlns="" id="{B6AD26E4-3FB0-4CDB-A694-60E76D818379}"/>
                </a:ext>
              </a:extLst>
            </p:cNvPr>
            <p:cNvSpPr txBox="1"/>
            <p:nvPr/>
          </p:nvSpPr>
          <p:spPr>
            <a:xfrm>
              <a:off x="8519494" y="2770680"/>
              <a:ext cx="513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Relu</a:t>
              </a:r>
              <a:endParaRPr lang="pt-BR" sz="1400" b="1" dirty="0"/>
            </a:p>
          </p:txBody>
        </p:sp>
        <p:sp>
          <p:nvSpPr>
            <p:cNvPr id="23" name="CaixaDeTexto 2">
              <a:extLst>
                <a:ext uri="{FF2B5EF4-FFF2-40B4-BE49-F238E27FC236}">
                  <a16:creationId xmlns:a16="http://schemas.microsoft.com/office/drawing/2014/main" xmlns="" id="{DF3D1EA1-1A50-4F75-A62F-185476160DEE}"/>
                </a:ext>
              </a:extLst>
            </p:cNvPr>
            <p:cNvSpPr txBox="1"/>
            <p:nvPr/>
          </p:nvSpPr>
          <p:spPr>
            <a:xfrm>
              <a:off x="3987070" y="5872264"/>
              <a:ext cx="2104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FF0000"/>
                  </a:solidFill>
                </a:rPr>
                <a:t>* SYNCHRONICITY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214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Variational Autoencoders</a:t>
            </a:r>
            <a:endParaRPr lang="pt-BR" dirty="0"/>
          </a:p>
        </p:txBody>
      </p:sp>
      <p:grpSp>
        <p:nvGrpSpPr>
          <p:cNvPr id="4" name="Group 3"/>
          <p:cNvGrpSpPr/>
          <p:nvPr/>
        </p:nvGrpSpPr>
        <p:grpSpPr>
          <a:xfrm>
            <a:off x="235076" y="1759599"/>
            <a:ext cx="8642224" cy="4336401"/>
            <a:chOff x="363498" y="1248406"/>
            <a:chExt cx="11457764" cy="5591133"/>
          </a:xfrm>
        </p:grpSpPr>
        <p:pic>
          <p:nvPicPr>
            <p:cNvPr id="5" name="Imagem 11" descr="Uma imagem contendo objeto, sentado, parede, céu&#10;&#10;Descrição gerada com muito alta confiança">
              <a:extLst>
                <a:ext uri="{FF2B5EF4-FFF2-40B4-BE49-F238E27FC236}">
                  <a16:creationId xmlns="" xmlns:a16="http://schemas.microsoft.com/office/drawing/2014/main" id="{36F4AD00-7DC4-4760-B49D-432085BA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44" y="5850775"/>
              <a:ext cx="2467509" cy="988764"/>
            </a:xfrm>
            <a:prstGeom prst="rect">
              <a:avLst/>
            </a:prstGeom>
          </p:spPr>
        </p:pic>
        <p:pic>
          <p:nvPicPr>
            <p:cNvPr id="6" name="Imagem 4" descr="Uma imagem contendo cachorro, grama, animal, ao ar livre&#10;&#10;Descrição gerada com muito alta confiança">
              <a:extLst>
                <a:ext uri="{FF2B5EF4-FFF2-40B4-BE49-F238E27FC236}">
                  <a16:creationId xmlns="" xmlns:a16="http://schemas.microsoft.com/office/drawing/2014/main" id="{4CDCC055-D058-4C80-95DF-2205C944E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4" r="21843"/>
            <a:stretch/>
          </p:blipFill>
          <p:spPr>
            <a:xfrm>
              <a:off x="384312" y="2671820"/>
              <a:ext cx="1868557" cy="172182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="" xmlns:a16="http://schemas.microsoft.com/office/drawing/2014/main" id="{6E5A4CD2-63BA-4458-A0D3-B7C28C104824}"/>
                </a:ext>
              </a:extLst>
            </p:cNvPr>
            <p:cNvSpPr/>
            <p:nvPr/>
          </p:nvSpPr>
          <p:spPr>
            <a:xfrm>
              <a:off x="2888974" y="2671820"/>
              <a:ext cx="1696279" cy="17218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</a:rPr>
                <a:t>Encoder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="" xmlns:a16="http://schemas.microsoft.com/office/drawing/2014/main" id="{FB5CA350-96DB-4DAB-82AD-08A3AAABE1B0}"/>
                </a:ext>
              </a:extLst>
            </p:cNvPr>
            <p:cNvSpPr/>
            <p:nvPr/>
          </p:nvSpPr>
          <p:spPr>
            <a:xfrm>
              <a:off x="7553739" y="2671820"/>
              <a:ext cx="1696279" cy="172182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</a:rPr>
                <a:t>Decoder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="" xmlns:a16="http://schemas.microsoft.com/office/drawing/2014/main" id="{54A599AF-7829-42BF-8DA9-BB3A6FC41874}"/>
                </a:ext>
              </a:extLst>
            </p:cNvPr>
            <p:cNvSpPr/>
            <p:nvPr/>
          </p:nvSpPr>
          <p:spPr>
            <a:xfrm>
              <a:off x="5221355" y="1640362"/>
              <a:ext cx="490331" cy="156375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="" xmlns:a16="http://schemas.microsoft.com/office/drawing/2014/main" id="{F5C0EDDA-8C14-449D-B208-3E98914F10A3}"/>
                </a:ext>
              </a:extLst>
            </p:cNvPr>
            <p:cNvSpPr/>
            <p:nvPr/>
          </p:nvSpPr>
          <p:spPr>
            <a:xfrm>
              <a:off x="5221355" y="3860101"/>
              <a:ext cx="490331" cy="15637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="" xmlns:a16="http://schemas.microsoft.com/office/drawing/2014/main" id="{2FC52307-637A-4C99-A491-78CC646C3BED}"/>
                </a:ext>
              </a:extLst>
            </p:cNvPr>
            <p:cNvSpPr/>
            <p:nvPr/>
          </p:nvSpPr>
          <p:spPr>
            <a:xfrm>
              <a:off x="6347788" y="2319131"/>
              <a:ext cx="490331" cy="2269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3">
              <a:extLst>
                <a:ext uri="{FF2B5EF4-FFF2-40B4-BE49-F238E27FC236}">
                  <a16:creationId xmlns="" xmlns:a16="http://schemas.microsoft.com/office/drawing/2014/main" id="{FAC8F9DA-8551-4690-8041-DBE7294C4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9101" y="1248406"/>
              <a:ext cx="1213401" cy="337909"/>
            </a:xfrm>
            <a:prstGeom prst="rect">
              <a:avLst/>
            </a:prstGeom>
          </p:spPr>
        </p:pic>
        <p:pic>
          <p:nvPicPr>
            <p:cNvPr id="13" name="Imagem 14">
              <a:extLst>
                <a:ext uri="{FF2B5EF4-FFF2-40B4-BE49-F238E27FC236}">
                  <a16:creationId xmlns="" xmlns:a16="http://schemas.microsoft.com/office/drawing/2014/main" id="{0E5D4C1F-3845-4705-AB68-9D337B388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7241" y="4849467"/>
              <a:ext cx="2272559" cy="292376"/>
            </a:xfrm>
            <a:prstGeom prst="rect">
              <a:avLst/>
            </a:prstGeom>
          </p:spPr>
        </p:pic>
        <p:pic>
          <p:nvPicPr>
            <p:cNvPr id="14" name="Imagem 15">
              <a:extLst>
                <a:ext uri="{FF2B5EF4-FFF2-40B4-BE49-F238E27FC236}">
                  <a16:creationId xmlns="" xmlns:a16="http://schemas.microsoft.com/office/drawing/2014/main" id="{11AA9CCC-63AD-43D8-BBC0-C9EC0E1C8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9098" y="5609594"/>
              <a:ext cx="1213402" cy="339150"/>
            </a:xfrm>
            <a:prstGeom prst="rect">
              <a:avLst/>
            </a:prstGeom>
          </p:spPr>
        </p:pic>
        <p:sp>
          <p:nvSpPr>
            <p:cNvPr id="15" name="Seta: para a Direita 16">
              <a:extLst>
                <a:ext uri="{FF2B5EF4-FFF2-40B4-BE49-F238E27FC236}">
                  <a16:creationId xmlns="" xmlns:a16="http://schemas.microsoft.com/office/drawing/2014/main" id="{49F7F658-B87D-4562-98D3-A11889163B25}"/>
                </a:ext>
              </a:extLst>
            </p:cNvPr>
            <p:cNvSpPr/>
            <p:nvPr/>
          </p:nvSpPr>
          <p:spPr>
            <a:xfrm>
              <a:off x="2332381" y="3453699"/>
              <a:ext cx="438403" cy="2171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Seta: para a Direita 17">
              <a:extLst>
                <a:ext uri="{FF2B5EF4-FFF2-40B4-BE49-F238E27FC236}">
                  <a16:creationId xmlns="" xmlns:a16="http://schemas.microsoft.com/office/drawing/2014/main" id="{EFC059E0-8496-4EE1-BA65-0BEC1471F595}"/>
                </a:ext>
              </a:extLst>
            </p:cNvPr>
            <p:cNvSpPr/>
            <p:nvPr/>
          </p:nvSpPr>
          <p:spPr>
            <a:xfrm>
              <a:off x="6976727" y="3429000"/>
              <a:ext cx="438403" cy="2171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eta: para a Direita 18">
              <a:extLst>
                <a:ext uri="{FF2B5EF4-FFF2-40B4-BE49-F238E27FC236}">
                  <a16:creationId xmlns="" xmlns:a16="http://schemas.microsoft.com/office/drawing/2014/main" id="{25DCFADA-C8EF-4CFC-96F0-942C7AD11F30}"/>
                </a:ext>
              </a:extLst>
            </p:cNvPr>
            <p:cNvSpPr/>
            <p:nvPr/>
          </p:nvSpPr>
          <p:spPr>
            <a:xfrm>
              <a:off x="9336696" y="3424156"/>
              <a:ext cx="438403" cy="2171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: para a Direita 19">
              <a:extLst>
                <a:ext uri="{FF2B5EF4-FFF2-40B4-BE49-F238E27FC236}">
                  <a16:creationId xmlns="" xmlns:a16="http://schemas.microsoft.com/office/drawing/2014/main" id="{C7476B1D-DF68-4FAC-9BAA-9AEE4DC8F6BC}"/>
                </a:ext>
              </a:extLst>
            </p:cNvPr>
            <p:cNvSpPr/>
            <p:nvPr/>
          </p:nvSpPr>
          <p:spPr>
            <a:xfrm rot="19992867">
              <a:off x="4684101" y="3000737"/>
              <a:ext cx="438403" cy="2171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a Direita 20">
              <a:extLst>
                <a:ext uri="{FF2B5EF4-FFF2-40B4-BE49-F238E27FC236}">
                  <a16:creationId xmlns="" xmlns:a16="http://schemas.microsoft.com/office/drawing/2014/main" id="{5BAA1440-2A14-41F9-8FBD-C38BB0C116B1}"/>
                </a:ext>
              </a:extLst>
            </p:cNvPr>
            <p:cNvSpPr/>
            <p:nvPr/>
          </p:nvSpPr>
          <p:spPr>
            <a:xfrm rot="2025305">
              <a:off x="4672897" y="3963595"/>
              <a:ext cx="438403" cy="2171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para a Direita 21">
              <a:extLst>
                <a:ext uri="{FF2B5EF4-FFF2-40B4-BE49-F238E27FC236}">
                  <a16:creationId xmlns="" xmlns:a16="http://schemas.microsoft.com/office/drawing/2014/main" id="{CCF74E94-249E-4C0B-A365-A09CAB587FCA}"/>
                </a:ext>
              </a:extLst>
            </p:cNvPr>
            <p:cNvSpPr/>
            <p:nvPr/>
          </p:nvSpPr>
          <p:spPr>
            <a:xfrm rot="2025305">
              <a:off x="5790115" y="2897243"/>
              <a:ext cx="438403" cy="2171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: para a Direita 22">
              <a:extLst>
                <a:ext uri="{FF2B5EF4-FFF2-40B4-BE49-F238E27FC236}">
                  <a16:creationId xmlns="" xmlns:a16="http://schemas.microsoft.com/office/drawing/2014/main" id="{1185C9CF-60FB-4BF6-B77B-D438DF3E9CC1}"/>
                </a:ext>
              </a:extLst>
            </p:cNvPr>
            <p:cNvSpPr/>
            <p:nvPr/>
          </p:nvSpPr>
          <p:spPr>
            <a:xfrm rot="19992867">
              <a:off x="5816626" y="3947234"/>
              <a:ext cx="438403" cy="2171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22" name="Objeto 23">
              <a:extLst>
                <a:ext uri="{FF2B5EF4-FFF2-40B4-BE49-F238E27FC236}">
                  <a16:creationId xmlns="" xmlns:a16="http://schemas.microsoft.com/office/drawing/2014/main" id="{28CED1E5-44AC-4F90-BE46-15CD556D03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5921052"/>
                </p:ext>
              </p:extLst>
            </p:nvPr>
          </p:nvGraphicFramePr>
          <p:xfrm>
            <a:off x="9886119" y="2625496"/>
            <a:ext cx="1935143" cy="1768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" name="Image" r:id="rId8" imgW="2501280" imgH="2285640" progId="Photoshop.Image.16">
                    <p:embed/>
                  </p:oleObj>
                </mc:Choice>
                <mc:Fallback>
                  <p:oleObj name="Image" r:id="rId8" imgW="2501280" imgH="2285640" progId="Photoshop.Image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886119" y="2625496"/>
                          <a:ext cx="1935143" cy="17681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CaixaDeTexto 24">
              <a:extLst>
                <a:ext uri="{FF2B5EF4-FFF2-40B4-BE49-F238E27FC236}">
                  <a16:creationId xmlns="" xmlns:a16="http://schemas.microsoft.com/office/drawing/2014/main" id="{3B5C863B-1B73-4E47-878E-0E41B0D9A2DC}"/>
                </a:ext>
              </a:extLst>
            </p:cNvPr>
            <p:cNvSpPr txBox="1"/>
            <p:nvPr/>
          </p:nvSpPr>
          <p:spPr>
            <a:xfrm>
              <a:off x="10469219" y="4439482"/>
              <a:ext cx="893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/>
                <a:t>Blurred</a:t>
              </a:r>
              <a:endParaRPr lang="pt-BR" b="1" dirty="0"/>
            </a:p>
          </p:txBody>
        </p:sp>
        <p:sp>
          <p:nvSpPr>
            <p:cNvPr id="24" name="CaixaDeTexto 26">
              <a:extLst>
                <a:ext uri="{FF2B5EF4-FFF2-40B4-BE49-F238E27FC236}">
                  <a16:creationId xmlns="" xmlns:a16="http://schemas.microsoft.com/office/drawing/2014/main" id="{AC39C6EC-49E7-495C-9F8A-A7116E3887F3}"/>
                </a:ext>
              </a:extLst>
            </p:cNvPr>
            <p:cNvSpPr txBox="1"/>
            <p:nvPr/>
          </p:nvSpPr>
          <p:spPr>
            <a:xfrm>
              <a:off x="363498" y="1340921"/>
              <a:ext cx="4849295" cy="753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/>
                <a:t>Backprop</a:t>
              </a:r>
              <a:endParaRPr lang="pt-BR" sz="1600" b="1" dirty="0"/>
            </a:p>
            <a:p>
              <a:r>
                <a:rPr lang="pt-BR" sz="1600" b="1" dirty="0"/>
                <a:t>Kullback–Leibler divergence </a:t>
              </a:r>
              <a:r>
                <a:rPr lang="pt-BR" sz="1600" b="1" dirty="0" smtClean="0"/>
                <a:t>KL (surprise</a:t>
              </a:r>
              <a:r>
                <a:rPr lang="pt-BR" sz="1600" b="1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989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 Results</a:t>
            </a:r>
            <a:endParaRPr lang="pt-BR" dirty="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xmlns="" id="{DF47E027-11A1-41C4-8DC4-1404C14E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" y="2297232"/>
            <a:ext cx="9084158" cy="21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Restricted Boltzmann Machines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79AFBA44-C3B9-44E5-BEC7-4B4CCB03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80" y="1620981"/>
            <a:ext cx="6503002" cy="45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123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4183</TotalTime>
  <Words>1478</Words>
  <Application>Microsoft Office PowerPoint</Application>
  <PresentationFormat>On-screen Show (4:3)</PresentationFormat>
  <Paragraphs>512</Paragraphs>
  <Slides>80</Slides>
  <Notes>0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Tema do Office</vt:lpstr>
      <vt:lpstr>Image</vt:lpstr>
      <vt:lpstr>Generative Adversarial Networks</vt:lpstr>
      <vt:lpstr>PowerPoint Presentation</vt:lpstr>
      <vt:lpstr>PowerPoint Presentation</vt:lpstr>
      <vt:lpstr>Generative Models</vt:lpstr>
      <vt:lpstr>Generative Models</vt:lpstr>
      <vt:lpstr>Mixture of Gaussians</vt:lpstr>
      <vt:lpstr>Linear Discriminant Analysis</vt:lpstr>
      <vt:lpstr>Variational Autoencoders</vt:lpstr>
      <vt:lpstr>Restricted Boltzmann Machines</vt:lpstr>
      <vt:lpstr>Generative Models</vt:lpstr>
      <vt:lpstr>Discriminative Models</vt:lpstr>
      <vt:lpstr>Discriminative Models</vt:lpstr>
      <vt:lpstr>PowerPoint Presentation</vt:lpstr>
      <vt:lpstr>Decision Trees</vt:lpstr>
      <vt:lpstr>Occam’s razor Principle</vt:lpstr>
      <vt:lpstr>Generative vs Discriminative</vt:lpstr>
      <vt:lpstr>GAN Advantages over Generative Models</vt:lpstr>
      <vt:lpstr>Game Theory</vt:lpstr>
      <vt:lpstr>PowerPoint Presentation</vt:lpstr>
      <vt:lpstr>Nash Equilibrium</vt:lpstr>
      <vt:lpstr>GANs</vt:lpstr>
      <vt:lpstr>PowerPoint Presentation</vt:lpstr>
      <vt:lpstr>PowerPoint Presentation</vt:lpstr>
      <vt:lpstr>Question</vt:lpstr>
      <vt:lpstr>PowerPoint Presentation</vt:lpstr>
      <vt:lpstr>GAN Tuning</vt:lpstr>
      <vt:lpstr>PowerPoint Presentation</vt:lpstr>
      <vt:lpstr>GANs</vt:lpstr>
      <vt:lpstr>GANs</vt:lpstr>
      <vt:lpstr>Vanishing Gradient</vt:lpstr>
      <vt:lpstr>Coefficient and Intercept: Regularization</vt:lpstr>
      <vt:lpstr>Dropout</vt:lpstr>
      <vt:lpstr>Training GANs</vt:lpstr>
      <vt:lpstr>Training GANs</vt:lpstr>
      <vt:lpstr>Training Challenges</vt:lpstr>
      <vt:lpstr>Training Challenges</vt:lpstr>
      <vt:lpstr>Tips and Tricks for GANs</vt:lpstr>
      <vt:lpstr>Tips and Tricks for GANs</vt:lpstr>
      <vt:lpstr>PowerPoint Presentation</vt:lpstr>
      <vt:lpstr>PowerPoint Presentation</vt:lpstr>
      <vt:lpstr>Gradient Descent</vt:lpstr>
      <vt:lpstr>Adam Optimizer</vt:lpstr>
      <vt:lpstr>Optimizers: generalization</vt:lpstr>
      <vt:lpstr>GAN Examples: Vector Arithmetic</vt:lpstr>
      <vt:lpstr>Vector Arithmetic</vt:lpstr>
      <vt:lpstr>Matrix Multiplication</vt:lpstr>
      <vt:lpstr>DCGAN</vt:lpstr>
      <vt:lpstr>Convolutions</vt:lpstr>
      <vt:lpstr>DCGAN Architecture</vt:lpstr>
      <vt:lpstr>DCGAN Training</vt:lpstr>
      <vt:lpstr>DCGAN Output</vt:lpstr>
      <vt:lpstr>DCGAN Output</vt:lpstr>
      <vt:lpstr>DCGAN – Face Recognition</vt:lpstr>
      <vt:lpstr>Info GAN</vt:lpstr>
      <vt:lpstr>PowerPoint Presentation</vt:lpstr>
      <vt:lpstr>Info GAN Output</vt:lpstr>
      <vt:lpstr>Info GAN Output</vt:lpstr>
      <vt:lpstr>Info GAN Output</vt:lpstr>
      <vt:lpstr>cGAN: Conditional GANs</vt:lpstr>
      <vt:lpstr>GAN Examples</vt:lpstr>
      <vt:lpstr>GAN Examples</vt:lpstr>
      <vt:lpstr>Cycle GAN: Style Transfer</vt:lpstr>
      <vt:lpstr>PowerPoint Presentation</vt:lpstr>
      <vt:lpstr>PowerPoint Presentation</vt:lpstr>
      <vt:lpstr>PowerPoint Presentation</vt:lpstr>
      <vt:lpstr>Different Game Strategies</vt:lpstr>
      <vt:lpstr>Architecture: Denoising Autoencoders</vt:lpstr>
      <vt:lpstr>Gan Structure</vt:lpstr>
      <vt:lpstr>One Pixel Attack to Fool Neural Nets</vt:lpstr>
      <vt:lpstr>PowerPoint Presentation</vt:lpstr>
      <vt:lpstr>Generated Samples</vt:lpstr>
      <vt:lpstr>Update strategy</vt:lpstr>
      <vt:lpstr>1:1 Update (Vanilla GAN)</vt:lpstr>
      <vt:lpstr>5:1 Update</vt:lpstr>
      <vt:lpstr>1:5 Update</vt:lpstr>
      <vt:lpstr>Cooperation</vt:lpstr>
      <vt:lpstr>Random Strategy</vt:lpstr>
      <vt:lpstr>Tit-For-Tat Strategy</vt:lpstr>
      <vt:lpstr>Freeze Layers</vt:lpstr>
      <vt:lpstr>Experiment 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Sandro Moreira</dc:creator>
  <cp:lastModifiedBy>Rubens A Zimbres</cp:lastModifiedBy>
  <cp:revision>106</cp:revision>
  <dcterms:created xsi:type="dcterms:W3CDTF">2018-01-15T22:35:26Z</dcterms:created>
  <dcterms:modified xsi:type="dcterms:W3CDTF">2018-02-04T09:58:48Z</dcterms:modified>
</cp:coreProperties>
</file>